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17"/>
  </p:notesMasterIdLst>
  <p:sldIdLst>
    <p:sldId id="256" r:id="rId2"/>
    <p:sldId id="268" r:id="rId3"/>
    <p:sldId id="257" r:id="rId4"/>
    <p:sldId id="269" r:id="rId5"/>
    <p:sldId id="258" r:id="rId6"/>
    <p:sldId id="270" r:id="rId7"/>
    <p:sldId id="271" r:id="rId8"/>
    <p:sldId id="272" r:id="rId9"/>
    <p:sldId id="261" r:id="rId10"/>
    <p:sldId id="276" r:id="rId11"/>
    <p:sldId id="278" r:id="rId12"/>
    <p:sldId id="277" r:id="rId13"/>
    <p:sldId id="267" r:id="rId14"/>
    <p:sldId id="266" r:id="rId15"/>
    <p:sldId id="273" r:id="rId16"/>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7128" autoAdjust="0"/>
  </p:normalViewPr>
  <p:slideViewPr>
    <p:cSldViewPr snapToGrid="0">
      <p:cViewPr varScale="1">
        <p:scale>
          <a:sx n="76" d="100"/>
          <a:sy n="76" d="100"/>
        </p:scale>
        <p:origin x="94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Personal\Justin\Riding%20Club\RC%20Accounts\M&amp;DRC%20Accounts%20Master%20File%20v5%20AG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Personal\Justin\Riding%20Club\RC%20Accounts\M&amp;DRC%20Accounts%20Master%20File%202018_19%20v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Personal\Justin\Riding%20Club\RC%20Accounts\M&amp;DRC%20Accounts%20Master%20File%202018_19%20v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[M&amp;DRC Accounts Master File v5 AGM.xlsx]Pivot!PivotTable4</c:name>
    <c:fmtId val="7"/>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a:t>
            </a:r>
            <a:r>
              <a:rPr lang="en-US" b="1" baseline="0" dirty="0"/>
              <a:t> Refunds by Classification</a:t>
            </a:r>
            <a:endParaRPr lang="en-US" b="1" dirty="0"/>
          </a:p>
        </c:rich>
      </c:tx>
      <c:layout>
        <c:manualLayout>
          <c:xMode val="edge"/>
          <c:yMode val="edge"/>
          <c:x val="2.056933508311461E-2"/>
          <c:y val="2.043641603623076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2.0945975503062101E-2"/>
              <c:y val="1.19065325167688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7.8881342957130396E-2"/>
              <c:y val="-7.523439778361039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1.3198928258967599E-2"/>
              <c:y val="-2.80074365704287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3.2077537182852202E-2"/>
              <c:y val="-8.065033537474480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dLbl>
          <c:idx val="0"/>
          <c:layout>
            <c:manualLayout>
              <c:x val="-8.3042869641294897E-2"/>
              <c:y val="-2.675925925925929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dLbl>
          <c:idx val="0"/>
          <c:layout>
            <c:manualLayout>
              <c:x val="4.5234470691163597E-2"/>
              <c:y val="-2.900809273840769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7"/>
        <c:spPr>
          <a:solidFill>
            <a:schemeClr val="accent1"/>
          </a:solidFill>
          <a:ln w="19050">
            <a:solidFill>
              <a:schemeClr val="lt1"/>
            </a:solidFill>
          </a:ln>
          <a:effectLst/>
        </c:spPr>
        <c:dLbl>
          <c:idx val="0"/>
          <c:layout>
            <c:manualLayout>
              <c:x val="8.5936023622047247E-2"/>
              <c:y val="-3.49840461118830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dLbl>
          <c:idx val="0"/>
          <c:layout>
            <c:manualLayout>
              <c:x val="1.5120844269466317E-2"/>
              <c:y val="-4.106607997529720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dLbl>
          <c:idx val="0"/>
          <c:layout>
            <c:manualLayout>
              <c:x val="7.8881342957130396E-2"/>
              <c:y val="-7.523439778361039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dLbl>
          <c:idx val="0"/>
          <c:layout>
            <c:manualLayout>
              <c:x val="4.5234470691163597E-2"/>
              <c:y val="-2.900809273840769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dLbl>
          <c:idx val="0"/>
          <c:layout>
            <c:manualLayout>
              <c:x val="2.0945975503062101E-2"/>
              <c:y val="1.19065325167688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dLbl>
          <c:idx val="0"/>
          <c:layout>
            <c:manualLayout>
              <c:x val="8.5936023622047247E-2"/>
              <c:y val="-3.49840461118830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layout>
            <c:manualLayout>
              <c:x val="-8.3042869641294897E-2"/>
              <c:y val="-2.675925925925929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8"/>
        <c:spPr>
          <a:solidFill>
            <a:schemeClr val="accent1"/>
          </a:solidFill>
          <a:ln w="19050">
            <a:solidFill>
              <a:schemeClr val="lt1"/>
            </a:solidFill>
          </a:ln>
          <a:effectLst/>
        </c:spPr>
        <c:dLbl>
          <c:idx val="0"/>
          <c:layout>
            <c:manualLayout>
              <c:x val="-3.2077537182852202E-2"/>
              <c:y val="-8.065033537474480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dLbl>
          <c:idx val="0"/>
          <c:layout>
            <c:manualLayout>
              <c:x val="-1.3198928258967599E-2"/>
              <c:y val="-2.80074365704287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1.5120844269466317E-2"/>
              <c:y val="-4.106607997529720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dLbl>
          <c:idx val="0"/>
          <c:layout>
            <c:manualLayout>
              <c:x val="7.8881342957130396E-2"/>
              <c:y val="-7.523439778361039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3"/>
        <c:spPr>
          <a:solidFill>
            <a:schemeClr val="accent1"/>
          </a:solidFill>
          <a:ln w="19050">
            <a:solidFill>
              <a:schemeClr val="lt1"/>
            </a:solidFill>
          </a:ln>
          <a:effectLst/>
        </c:spPr>
        <c:dLbl>
          <c:idx val="0"/>
          <c:layout>
            <c:manualLayout>
              <c:x val="4.5234470691163597E-2"/>
              <c:y val="-2.900809273840769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4"/>
        <c:spPr>
          <a:solidFill>
            <a:schemeClr val="accent1"/>
          </a:solidFill>
          <a:ln w="19050">
            <a:solidFill>
              <a:schemeClr val="lt1"/>
            </a:solidFill>
          </a:ln>
          <a:effectLst/>
        </c:spPr>
        <c:dLbl>
          <c:idx val="0"/>
          <c:layout>
            <c:manualLayout>
              <c:x val="2.0945975503062101E-2"/>
              <c:y val="1.19065325167688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5"/>
        <c:spPr>
          <a:solidFill>
            <a:schemeClr val="accent1"/>
          </a:solidFill>
          <a:ln w="19050">
            <a:solidFill>
              <a:schemeClr val="lt1"/>
            </a:solidFill>
          </a:ln>
          <a:effectLst/>
        </c:spPr>
        <c:dLbl>
          <c:idx val="0"/>
          <c:layout>
            <c:manualLayout>
              <c:x val="8.5936023622047247E-2"/>
              <c:y val="-3.49840461118830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dLbl>
          <c:idx val="0"/>
          <c:layout>
            <c:manualLayout>
              <c:x val="-8.3042869641294897E-2"/>
              <c:y val="-2.675925925925929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8"/>
        <c:spPr>
          <a:solidFill>
            <a:schemeClr val="accent1"/>
          </a:solidFill>
          <a:ln w="19050">
            <a:solidFill>
              <a:schemeClr val="lt1"/>
            </a:solidFill>
          </a:ln>
          <a:effectLst/>
        </c:spPr>
        <c:dLbl>
          <c:idx val="0"/>
          <c:layout>
            <c:manualLayout>
              <c:x val="-3.2077537182852202E-2"/>
              <c:y val="-8.065033537474480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9"/>
        <c:spPr>
          <a:solidFill>
            <a:schemeClr val="accent1"/>
          </a:solidFill>
          <a:ln w="19050">
            <a:solidFill>
              <a:schemeClr val="lt1"/>
            </a:solidFill>
          </a:ln>
          <a:effectLst/>
        </c:spPr>
        <c:dLbl>
          <c:idx val="0"/>
          <c:layout>
            <c:manualLayout>
              <c:x val="-1.3198928258967599E-2"/>
              <c:y val="-2.80074365704287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0"/>
        <c:spPr>
          <a:solidFill>
            <a:schemeClr val="accent1"/>
          </a:solidFill>
          <a:ln w="19050">
            <a:solidFill>
              <a:schemeClr val="lt1"/>
            </a:solidFill>
          </a:ln>
          <a:effectLst/>
        </c:spPr>
        <c:dLbl>
          <c:idx val="0"/>
          <c:layout>
            <c:manualLayout>
              <c:x val="1.5120844269466317E-2"/>
              <c:y val="-4.106607997529720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[M&amp;DRC Accounts Master File v5 AGM.xlsx]Pivot!PivotTable3</c:name>
    <c:fmtId val="1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Paypal Fees by Classification</a:t>
            </a:r>
          </a:p>
        </c:rich>
      </c:tx>
      <c:layout>
        <c:manualLayout>
          <c:xMode val="edge"/>
          <c:yMode val="edge"/>
          <c:x val="0.34527792864345103"/>
          <c:y val="3.997943292388000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1.6708664206750899E-2"/>
              <c:y val="2.7931135154449201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3.9073883439942898E-2"/>
              <c:y val="1.05994518351319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1.6680092361631399E-2"/>
              <c:y val="-5.341475556988670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1.7630085264753799E-2"/>
              <c:y val="-2.11289124287015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dLbl>
          <c:idx val="0"/>
          <c:layout>
            <c:manualLayout>
              <c:x val="-3.30184956194585E-2"/>
              <c:y val="-4.008591765326179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layout>
            <c:manualLayout>
              <c:x val="4.4031675429022483E-2"/>
              <c:y val="-5.159198755517597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8"/>
        <c:spPr>
          <a:solidFill>
            <a:schemeClr val="accent1"/>
          </a:solidFill>
          <a:ln w="19050">
            <a:solidFill>
              <a:schemeClr val="lt1"/>
            </a:solidFill>
          </a:ln>
          <a:effectLst/>
        </c:spPr>
        <c:dLbl>
          <c:idx val="0"/>
          <c:layout>
            <c:manualLayout>
              <c:x val="-2.789148605981465E-2"/>
              <c:y val="-8.603748262474236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dLbl>
          <c:idx val="0"/>
          <c:layout>
            <c:manualLayout>
              <c:x val="1.6708664206750899E-2"/>
              <c:y val="2.7931135154449201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dLbl>
          <c:idx val="0"/>
          <c:layout>
            <c:manualLayout>
              <c:x val="4.4031675429022483E-2"/>
              <c:y val="-5.159198755517597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dLbl>
          <c:idx val="0"/>
          <c:layout>
            <c:manualLayout>
              <c:x val="-3.30184956194585E-2"/>
              <c:y val="-4.008591765326179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6"/>
        <c:spPr>
          <a:solidFill>
            <a:schemeClr val="accent1"/>
          </a:solidFill>
          <a:ln w="19050">
            <a:solidFill>
              <a:schemeClr val="lt1"/>
            </a:solidFill>
          </a:ln>
          <a:effectLst/>
        </c:spPr>
        <c:dLbl>
          <c:idx val="0"/>
          <c:layout>
            <c:manualLayout>
              <c:x val="-1.7630085264753799E-2"/>
              <c:y val="-2.11289124287015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7"/>
        <c:spPr>
          <a:solidFill>
            <a:schemeClr val="accent1"/>
          </a:solidFill>
          <a:ln w="19050">
            <a:solidFill>
              <a:schemeClr val="lt1"/>
            </a:solidFill>
          </a:ln>
          <a:effectLst/>
        </c:spPr>
        <c:dLbl>
          <c:idx val="0"/>
          <c:layout>
            <c:manualLayout>
              <c:x val="-1.6680092361631399E-2"/>
              <c:y val="-5.341475556988670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8"/>
        <c:spPr>
          <a:solidFill>
            <a:schemeClr val="accent1"/>
          </a:solidFill>
          <a:ln w="19050">
            <a:solidFill>
              <a:schemeClr val="lt1"/>
            </a:solidFill>
          </a:ln>
          <a:effectLst/>
        </c:spPr>
        <c:dLbl>
          <c:idx val="0"/>
          <c:layout>
            <c:manualLayout>
              <c:x val="-2.789148605981465E-2"/>
              <c:y val="-8.603748262474236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9"/>
        <c:spPr>
          <a:solidFill>
            <a:schemeClr val="accent1"/>
          </a:solidFill>
          <a:ln w="19050">
            <a:solidFill>
              <a:schemeClr val="lt1"/>
            </a:solidFill>
          </a:ln>
          <a:effectLst/>
        </c:spPr>
      </c:pivotFmt>
      <c:pivotFmt>
        <c:idx val="40"/>
        <c:spPr>
          <a:solidFill>
            <a:schemeClr val="accent1"/>
          </a:solidFill>
          <a:ln w="19050">
            <a:solidFill>
              <a:schemeClr val="lt1"/>
            </a:solidFill>
          </a:ln>
          <a:effectLst/>
        </c:spPr>
      </c:pivotFmt>
      <c:pivotFmt>
        <c:idx val="4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2"/>
        <c:spPr>
          <a:solidFill>
            <a:schemeClr val="accent1"/>
          </a:solidFill>
          <a:ln w="19050">
            <a:solidFill>
              <a:schemeClr val="lt1"/>
            </a:solidFill>
          </a:ln>
          <a:effectLst/>
        </c:spPr>
      </c:pivotFmt>
      <c:pivotFmt>
        <c:idx val="43"/>
        <c:spPr>
          <a:solidFill>
            <a:schemeClr val="accent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19050">
            <a:solidFill>
              <a:schemeClr val="lt1"/>
            </a:solidFill>
          </a:ln>
          <a:effectLst/>
        </c:spPr>
      </c:pivotFmt>
      <c:pivotFmt>
        <c:idx val="46"/>
        <c:spPr>
          <a:solidFill>
            <a:schemeClr val="accent1"/>
          </a:solidFill>
          <a:ln w="19050">
            <a:solidFill>
              <a:schemeClr val="lt1"/>
            </a:solidFill>
          </a:ln>
          <a:effectLst/>
        </c:spPr>
        <c:dLbl>
          <c:idx val="0"/>
          <c:layout>
            <c:manualLayout>
              <c:x val="1.6708664206750899E-2"/>
              <c:y val="2.7931135154449201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7"/>
        <c:spPr>
          <a:solidFill>
            <a:schemeClr val="accent1"/>
          </a:solidFill>
          <a:ln w="19050">
            <a:solidFill>
              <a:schemeClr val="lt1"/>
            </a:solidFill>
          </a:ln>
          <a:effectLst/>
        </c:spPr>
      </c:pivotFmt>
      <c:pivotFmt>
        <c:idx val="48"/>
        <c:spPr>
          <a:solidFill>
            <a:schemeClr val="accent1"/>
          </a:solidFill>
          <a:ln w="19050">
            <a:solidFill>
              <a:schemeClr val="lt1"/>
            </a:solidFill>
          </a:ln>
          <a:effectLst/>
        </c:spPr>
        <c:dLbl>
          <c:idx val="0"/>
          <c:layout>
            <c:manualLayout>
              <c:x val="4.4031675429022483E-2"/>
              <c:y val="-5.159198755517597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9"/>
        <c:spPr>
          <a:solidFill>
            <a:schemeClr val="accent1"/>
          </a:solidFill>
          <a:ln w="19050">
            <a:solidFill>
              <a:schemeClr val="lt1"/>
            </a:solidFill>
          </a:ln>
          <a:effectLst/>
        </c:spPr>
      </c:pivotFmt>
      <c:pivotFmt>
        <c:idx val="50"/>
        <c:spPr>
          <a:solidFill>
            <a:schemeClr val="accent1"/>
          </a:solidFill>
          <a:ln w="19050">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pivotFmt>
      <c:pivotFmt>
        <c:idx val="53"/>
        <c:spPr>
          <a:solidFill>
            <a:schemeClr val="accent1"/>
          </a:solidFill>
          <a:ln w="19050">
            <a:solidFill>
              <a:schemeClr val="lt1"/>
            </a:solidFill>
          </a:ln>
          <a:effectLst/>
        </c:spPr>
      </c:pivotFmt>
      <c:pivotFmt>
        <c:idx val="54"/>
        <c:spPr>
          <a:solidFill>
            <a:schemeClr val="accent1"/>
          </a:solidFill>
          <a:ln w="19050">
            <a:solidFill>
              <a:schemeClr val="lt1"/>
            </a:solidFill>
          </a:ln>
          <a:effectLst/>
        </c:spPr>
      </c:pivotFmt>
      <c:pivotFmt>
        <c:idx val="55"/>
        <c:spPr>
          <a:solidFill>
            <a:schemeClr val="accent1"/>
          </a:solidFill>
          <a:ln w="19050">
            <a:solidFill>
              <a:schemeClr val="lt1"/>
            </a:solidFill>
          </a:ln>
          <a:effectLst/>
        </c:spPr>
        <c:dLbl>
          <c:idx val="0"/>
          <c:layout>
            <c:manualLayout>
              <c:x val="-3.30184956194585E-2"/>
              <c:y val="-4.008591765326179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6"/>
        <c:spPr>
          <a:solidFill>
            <a:schemeClr val="accent1"/>
          </a:solidFill>
          <a:ln w="19050">
            <a:solidFill>
              <a:schemeClr val="lt1"/>
            </a:solidFill>
          </a:ln>
          <a:effectLst/>
        </c:spPr>
        <c:dLbl>
          <c:idx val="0"/>
          <c:layout>
            <c:manualLayout>
              <c:x val="-1.7630085264753799E-2"/>
              <c:y val="-2.11289124287015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7"/>
        <c:spPr>
          <a:solidFill>
            <a:schemeClr val="accent1"/>
          </a:solidFill>
          <a:ln w="19050">
            <a:solidFill>
              <a:schemeClr val="lt1"/>
            </a:solidFill>
          </a:ln>
          <a:effectLst/>
        </c:spPr>
        <c:dLbl>
          <c:idx val="0"/>
          <c:layout>
            <c:manualLayout>
              <c:x val="-1.6680092361631399E-2"/>
              <c:y val="-5.341475556988670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8"/>
        <c:spPr>
          <a:solidFill>
            <a:schemeClr val="accent1"/>
          </a:solidFill>
          <a:ln w="19050">
            <a:solidFill>
              <a:schemeClr val="lt1"/>
            </a:solidFill>
          </a:ln>
          <a:effectLst/>
        </c:spPr>
        <c:dLbl>
          <c:idx val="0"/>
          <c:layout>
            <c:manualLayout>
              <c:x val="-2.789148605981465E-2"/>
              <c:y val="-8.603748262474236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9"/>
        <c:spPr>
          <a:solidFill>
            <a:schemeClr val="accent1"/>
          </a:solidFill>
          <a:ln w="19050">
            <a:solidFill>
              <a:schemeClr val="lt1"/>
            </a:solidFill>
          </a:ln>
          <a:effectLst/>
        </c:spPr>
      </c:pivotFmt>
      <c:pivotFmt>
        <c:idx val="60"/>
        <c:spPr>
          <a:solidFill>
            <a:schemeClr val="accent1"/>
          </a:solidFill>
          <a:ln w="19050">
            <a:solidFill>
              <a:schemeClr val="lt1"/>
            </a:solidFill>
          </a:ln>
          <a:effectLst/>
        </c:spPr>
      </c:pivotFmt>
    </c:pivotFmts>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[M&amp;DRC Accounts Master File 2018_19 v2.xlsx]Pivot!PivotTable4</c:name>
    <c:fmtId val="10"/>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baseline="0" dirty="0"/>
              <a:t>Proportion of Event Refunds</a:t>
            </a:r>
          </a:p>
        </c:rich>
      </c:tx>
      <c:layout>
        <c:manualLayout>
          <c:xMode val="edge"/>
          <c:yMode val="edge"/>
          <c:x val="1.8478793626948561E-3"/>
          <c:y val="9.7856026928002965E-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2.0945975503062101E-2"/>
              <c:y val="1.19065325167688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7.8881342957130396E-2"/>
              <c:y val="-7.523439778361039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1.3198928258967599E-2"/>
              <c:y val="-2.80074365704287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3.2077537182852202E-2"/>
              <c:y val="-8.065033537474480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dLbl>
          <c:idx val="0"/>
          <c:layout>
            <c:manualLayout>
              <c:x val="-8.3042869641294897E-2"/>
              <c:y val="-2.675925925925929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dLbl>
          <c:idx val="0"/>
          <c:layout>
            <c:manualLayout>
              <c:x val="4.5234470691163597E-2"/>
              <c:y val="-2.900809273840769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7"/>
        <c:spPr>
          <a:solidFill>
            <a:schemeClr val="accent1"/>
          </a:solidFill>
          <a:ln w="19050">
            <a:solidFill>
              <a:schemeClr val="lt1"/>
            </a:solidFill>
          </a:ln>
          <a:effectLst/>
        </c:spPr>
        <c:dLbl>
          <c:idx val="0"/>
          <c:layout>
            <c:manualLayout>
              <c:x val="-8.5083114610673659E-3"/>
              <c:y val="2.895564282907147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dLbl>
          <c:idx val="0"/>
          <c:layout>
            <c:manualLayout>
              <c:x val="1.5120844269466317E-2"/>
              <c:y val="-4.106607997529720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dLbl>
          <c:idx val="0"/>
          <c:layout>
            <c:manualLayout>
              <c:x val="1.1305227471566055E-2"/>
              <c:y val="-6.0534032179584193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8"/>
        <c:dLbl>
          <c:idx val="0"/>
          <c:layout>
            <c:manualLayout>
              <c:x val="0.15854472878390202"/>
              <c:y val="-0.14162683138399337"/>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dLbl>
          <c:idx val="0"/>
          <c:layout>
            <c:manualLayout>
              <c:x val="-7.8054461942257222E-2"/>
              <c:y val="-4.55252052870731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8.4199475065616803E-3"/>
              <c:y val="-6.25209344393331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1"/>
          </a:solidFill>
          <a:ln w="19050">
            <a:solidFill>
              <a:schemeClr val="lt1"/>
            </a:solidFill>
          </a:ln>
          <a:effectLst/>
        </c:spPr>
        <c:dLbl>
          <c:idx val="0"/>
          <c:layout>
            <c:manualLayout>
              <c:x val="-0.20327580927384076"/>
              <c:y val="-5.428664759627469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24"/>
        <c:spPr>
          <a:solidFill>
            <a:schemeClr val="accent1"/>
          </a:solidFill>
          <a:ln w="19050">
            <a:solidFill>
              <a:schemeClr val="lt1"/>
            </a:solidFill>
          </a:ln>
          <a:effectLst/>
        </c:spPr>
        <c:dLbl>
          <c:idx val="0"/>
          <c:layout>
            <c:manualLayout>
              <c:x val="6.5967956511499115E-2"/>
              <c:y val="-1.40921939599061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25"/>
        <c:spPr>
          <a:solidFill>
            <a:schemeClr val="accent1"/>
          </a:solidFill>
          <a:ln w="19050">
            <a:solidFill>
              <a:schemeClr val="lt1"/>
            </a:solidFill>
          </a:ln>
          <a:effectLst/>
        </c:spPr>
        <c:dLbl>
          <c:idx val="0"/>
          <c:layout>
            <c:manualLayout>
              <c:x val="-1.7388186218032366E-3"/>
              <c:y val="2.024848022181522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26"/>
        <c:spPr>
          <a:solidFill>
            <a:schemeClr val="accent1"/>
          </a:solidFill>
          <a:ln w="19050">
            <a:solidFill>
              <a:schemeClr val="lt1"/>
            </a:solidFill>
          </a:ln>
          <a:effectLst/>
        </c:spPr>
        <c:dLbl>
          <c:idx val="0"/>
          <c:layout>
            <c:manualLayout>
              <c:x val="1.4409995625546807E-2"/>
              <c:y val="-8.050996664408983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27"/>
        <c:spPr>
          <a:solidFill>
            <a:schemeClr val="accent1"/>
          </a:solidFill>
          <a:ln w="19050">
            <a:solidFill>
              <a:schemeClr val="lt1"/>
            </a:solidFill>
          </a:ln>
          <a:effectLst/>
        </c:spPr>
        <c:dLbl>
          <c:idx val="0"/>
          <c:layout>
            <c:manualLayout>
              <c:x val="6.9573381452318464E-2"/>
              <c:y val="-2.309533251219491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28"/>
        <c:spPr>
          <a:solidFill>
            <a:schemeClr val="accent1"/>
          </a:solidFill>
          <a:ln w="19050">
            <a:solidFill>
              <a:schemeClr val="lt1"/>
            </a:solidFill>
          </a:ln>
          <a:effectLst/>
        </c:spPr>
        <c:dLbl>
          <c:idx val="0"/>
          <c:layout>
            <c:manualLayout>
              <c:x val="-7.2714445455837828E-2"/>
              <c:y val="5.737079685984023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29"/>
        <c:spPr>
          <a:solidFill>
            <a:schemeClr val="accent1"/>
          </a:solidFill>
          <a:ln w="19050">
            <a:solidFill>
              <a:schemeClr val="lt1"/>
            </a:solidFill>
          </a:ln>
          <a:effectLst/>
        </c:spPr>
        <c:dLbl>
          <c:idx val="0"/>
          <c:layout>
            <c:manualLayout>
              <c:x val="-2.7035818178346237E-2"/>
              <c:y val="1.176587528820452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30"/>
        <c:spPr>
          <a:solidFill>
            <a:schemeClr val="accent1"/>
          </a:solidFill>
          <a:ln w="19050">
            <a:solidFill>
              <a:schemeClr val="lt1"/>
            </a:solidFill>
          </a:ln>
          <a:effectLst/>
        </c:spPr>
        <c:dLbl>
          <c:idx val="0"/>
          <c:layout>
            <c:manualLayout>
              <c:x val="-2.4908921550529707E-3"/>
              <c:y val="-8.51239391341686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31"/>
        <c:spPr>
          <a:solidFill>
            <a:schemeClr val="accent1"/>
          </a:solidFill>
          <a:ln w="19050">
            <a:solidFill>
              <a:schemeClr val="lt1"/>
            </a:solidFill>
          </a:ln>
          <a:effectLst/>
        </c:spPr>
        <c:dLbl>
          <c:idx val="0"/>
          <c:layout>
            <c:manualLayout>
              <c:x val="-1.2209392378903325E-2"/>
              <c:y val="-3.845710988861390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3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33"/>
        <c:spPr>
          <a:solidFill>
            <a:schemeClr val="accent1"/>
          </a:solidFill>
          <a:ln w="19050">
            <a:solidFill>
              <a:schemeClr val="lt1"/>
            </a:solidFill>
          </a:ln>
          <a:effectLst/>
        </c:spPr>
        <c:dLbl>
          <c:idx val="0"/>
          <c:layout>
            <c:manualLayout>
              <c:x val="-2.4908921550529707E-3"/>
              <c:y val="-8.51239391341686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dLbl>
          <c:idx val="0"/>
          <c:layout>
            <c:manualLayout>
              <c:x val="1.4409995625546807E-2"/>
              <c:y val="-8.050996664408983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35"/>
        <c:spPr>
          <a:solidFill>
            <a:schemeClr val="accent1"/>
          </a:solidFill>
          <a:ln w="19050">
            <a:solidFill>
              <a:schemeClr val="lt1"/>
            </a:solidFill>
          </a:ln>
          <a:effectLst/>
        </c:spPr>
        <c:dLbl>
          <c:idx val="0"/>
          <c:layout>
            <c:manualLayout>
              <c:x val="6.9573381452318464E-2"/>
              <c:y val="-2.309533251219491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36"/>
        <c:spPr>
          <a:solidFill>
            <a:schemeClr val="accent1"/>
          </a:solidFill>
          <a:ln w="19050">
            <a:solidFill>
              <a:schemeClr val="lt1"/>
            </a:solidFill>
          </a:ln>
          <a:effectLst/>
        </c:spPr>
        <c:dLbl>
          <c:idx val="0"/>
          <c:layout>
            <c:manualLayout>
              <c:x val="6.5967956511499115E-2"/>
              <c:y val="-1.40921939599061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37"/>
        <c:spPr>
          <a:solidFill>
            <a:schemeClr val="accent1"/>
          </a:solidFill>
          <a:ln w="19050">
            <a:solidFill>
              <a:schemeClr val="lt1"/>
            </a:solidFill>
          </a:ln>
          <a:effectLst/>
        </c:spPr>
        <c:dLbl>
          <c:idx val="0"/>
          <c:layout>
            <c:manualLayout>
              <c:x val="-1.7388186218032366E-3"/>
              <c:y val="2.024848022181522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38"/>
        <c:spPr>
          <a:solidFill>
            <a:schemeClr val="accent1"/>
          </a:solidFill>
          <a:ln w="19050">
            <a:solidFill>
              <a:schemeClr val="lt1"/>
            </a:solidFill>
          </a:ln>
          <a:effectLst/>
        </c:spPr>
        <c:dLbl>
          <c:idx val="0"/>
          <c:layout>
            <c:manualLayout>
              <c:x val="-2.7035818178346237E-2"/>
              <c:y val="1.176587528820452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39"/>
        <c:spPr>
          <a:solidFill>
            <a:schemeClr val="accent1"/>
          </a:solidFill>
          <a:ln w="19050">
            <a:solidFill>
              <a:schemeClr val="lt1"/>
            </a:solidFill>
          </a:ln>
          <a:effectLst/>
        </c:spPr>
        <c:dLbl>
          <c:idx val="0"/>
          <c:layout>
            <c:manualLayout>
              <c:x val="-7.2714445455837828E-2"/>
              <c:y val="5.737079685984023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40"/>
        <c:spPr>
          <a:solidFill>
            <a:schemeClr val="accent1"/>
          </a:solidFill>
          <a:ln w="19050">
            <a:solidFill>
              <a:schemeClr val="lt1"/>
            </a:solidFill>
          </a:ln>
          <a:effectLst/>
        </c:spPr>
        <c:dLbl>
          <c:idx val="0"/>
          <c:layout>
            <c:manualLayout>
              <c:x val="-1.2209392378903325E-2"/>
              <c:y val="-3.845710988861390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4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42"/>
        <c:spPr>
          <a:solidFill>
            <a:schemeClr val="accent1"/>
          </a:solidFill>
          <a:ln w="19050">
            <a:solidFill>
              <a:schemeClr val="lt1"/>
            </a:solidFill>
          </a:ln>
          <a:effectLst/>
        </c:spPr>
        <c:dLbl>
          <c:idx val="0"/>
          <c:layout>
            <c:manualLayout>
              <c:x val="-2.4908921550529707E-3"/>
              <c:y val="-8.51239391341686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43"/>
        <c:spPr>
          <a:solidFill>
            <a:schemeClr val="accent1"/>
          </a:solidFill>
          <a:ln w="19050">
            <a:solidFill>
              <a:schemeClr val="lt1"/>
            </a:solidFill>
          </a:ln>
          <a:effectLst/>
        </c:spPr>
        <c:dLbl>
          <c:idx val="0"/>
          <c:layout>
            <c:manualLayout>
              <c:x val="1.4409995625546807E-2"/>
              <c:y val="-8.050996664408983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44"/>
        <c:spPr>
          <a:solidFill>
            <a:schemeClr val="accent1"/>
          </a:solidFill>
          <a:ln w="19050">
            <a:solidFill>
              <a:schemeClr val="lt1"/>
            </a:solidFill>
          </a:ln>
          <a:effectLst/>
        </c:spPr>
        <c:dLbl>
          <c:idx val="0"/>
          <c:layout>
            <c:manualLayout>
              <c:x val="6.9573381452318464E-2"/>
              <c:y val="-2.309533251219491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45"/>
        <c:spPr>
          <a:solidFill>
            <a:schemeClr val="accent1"/>
          </a:solidFill>
          <a:ln w="19050">
            <a:solidFill>
              <a:schemeClr val="lt1"/>
            </a:solidFill>
          </a:ln>
          <a:effectLst/>
        </c:spPr>
        <c:dLbl>
          <c:idx val="0"/>
          <c:layout>
            <c:manualLayout>
              <c:x val="6.5967956511499115E-2"/>
              <c:y val="-1.40921939599061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46"/>
        <c:spPr>
          <a:solidFill>
            <a:schemeClr val="accent1"/>
          </a:solidFill>
          <a:ln w="19050">
            <a:solidFill>
              <a:schemeClr val="lt1"/>
            </a:solidFill>
          </a:ln>
          <a:effectLst/>
        </c:spPr>
        <c:dLbl>
          <c:idx val="0"/>
          <c:layout>
            <c:manualLayout>
              <c:x val="-1.7388186218032366E-3"/>
              <c:y val="2.024848022181522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47"/>
        <c:spPr>
          <a:solidFill>
            <a:schemeClr val="accent1"/>
          </a:solidFill>
          <a:ln w="19050">
            <a:solidFill>
              <a:schemeClr val="lt1"/>
            </a:solidFill>
          </a:ln>
          <a:effectLst/>
        </c:spPr>
        <c:dLbl>
          <c:idx val="0"/>
          <c:layout>
            <c:manualLayout>
              <c:x val="-2.7035818178346237E-2"/>
              <c:y val="1.176587528820452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48"/>
        <c:spPr>
          <a:solidFill>
            <a:schemeClr val="accent1"/>
          </a:solidFill>
          <a:ln w="19050">
            <a:solidFill>
              <a:schemeClr val="lt1"/>
            </a:solidFill>
          </a:ln>
          <a:effectLst/>
        </c:spPr>
        <c:dLbl>
          <c:idx val="0"/>
          <c:layout>
            <c:manualLayout>
              <c:x val="-7.2714445455837828E-2"/>
              <c:y val="5.737079685984023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
        <c:idx val="49"/>
        <c:spPr>
          <a:solidFill>
            <a:schemeClr val="accent1"/>
          </a:solidFill>
          <a:ln w="19050">
            <a:solidFill>
              <a:schemeClr val="lt1"/>
            </a:solidFill>
          </a:ln>
          <a:effectLst/>
        </c:spPr>
        <c:dLbl>
          <c:idx val="0"/>
          <c:layout>
            <c:manualLayout>
              <c:x val="-1.2209392378903325E-2"/>
              <c:y val="-3.845710988861390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pivotFmt>
    </c:pivotFmts>
    <c:plotArea>
      <c:layout/>
      <c:pieChart>
        <c:varyColors val="1"/>
        <c:ser>
          <c:idx val="0"/>
          <c:order val="0"/>
          <c:tx>
            <c:strRef>
              <c:f>Pivot!$B$87</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1AE-471E-850B-E5C921E624C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1AE-471E-850B-E5C921E624C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1AE-471E-850B-E5C921E624C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1AE-471E-850B-E5C921E624C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1AE-471E-850B-E5C921E624C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1AE-471E-850B-E5C921E624C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1AE-471E-850B-E5C921E624C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1AE-471E-850B-E5C921E624CB}"/>
              </c:ext>
            </c:extLst>
          </c:dPt>
          <c:dLbls>
            <c:dLbl>
              <c:idx val="0"/>
              <c:layout>
                <c:manualLayout>
                  <c:x val="-2.4908921550529707E-3"/>
                  <c:y val="-8.5123939134168644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1AE-471E-850B-E5C921E624CB}"/>
                </c:ext>
              </c:extLst>
            </c:dLbl>
            <c:dLbl>
              <c:idx val="1"/>
              <c:layout>
                <c:manualLayout>
                  <c:x val="1.4409995625546807E-2"/>
                  <c:y val="-8.0509966644089839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1AE-471E-850B-E5C921E624CB}"/>
                </c:ext>
              </c:extLst>
            </c:dLbl>
            <c:dLbl>
              <c:idx val="2"/>
              <c:layout>
                <c:manualLayout>
                  <c:x val="6.9573381452318464E-2"/>
                  <c:y val="-2.3095332512194911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1AE-471E-850B-E5C921E624CB}"/>
                </c:ext>
              </c:extLst>
            </c:dLbl>
            <c:dLbl>
              <c:idx val="3"/>
              <c:layout>
                <c:manualLayout>
                  <c:x val="6.5967956511499115E-2"/>
                  <c:y val="-1.4092193959906194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1AE-471E-850B-E5C921E624CB}"/>
                </c:ext>
              </c:extLst>
            </c:dLbl>
            <c:dLbl>
              <c:idx val="4"/>
              <c:layout>
                <c:manualLayout>
                  <c:x val="-1.7388186218032366E-3"/>
                  <c:y val="2.0248480221815225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1AE-471E-850B-E5C921E624CB}"/>
                </c:ext>
              </c:extLst>
            </c:dLbl>
            <c:dLbl>
              <c:idx val="5"/>
              <c:layout>
                <c:manualLayout>
                  <c:x val="-2.7035818178346237E-2"/>
                  <c:y val="1.1765875288204521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1AE-471E-850B-E5C921E624CB}"/>
                </c:ext>
              </c:extLst>
            </c:dLbl>
            <c:dLbl>
              <c:idx val="6"/>
              <c:layout>
                <c:manualLayout>
                  <c:x val="-7.2714445455837828E-2"/>
                  <c:y val="5.737079685984023E-3"/>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1AE-471E-850B-E5C921E624CB}"/>
                </c:ext>
              </c:extLst>
            </c:dLbl>
            <c:dLbl>
              <c:idx val="7"/>
              <c:layout>
                <c:manualLayout>
                  <c:x val="-1.2209392378903325E-2"/>
                  <c:y val="-3.8457109888613908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1AE-471E-850B-E5C921E624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Pivot!$A$88:$A$96</c:f>
              <c:strCache>
                <c:ptCount val="8"/>
                <c:pt idx="0">
                  <c:v>Biomechanics</c:v>
                </c:pt>
                <c:pt idx="1">
                  <c:v>Dressage Training</c:v>
                </c:pt>
                <c:pt idx="2">
                  <c:v>Polework Clinic</c:v>
                </c:pt>
                <c:pt idx="3">
                  <c:v>SJ Training</c:v>
                </c:pt>
                <c:pt idx="4">
                  <c:v>Team Dressage</c:v>
                </c:pt>
                <c:pt idx="5">
                  <c:v>Team XC</c:v>
                </c:pt>
                <c:pt idx="6">
                  <c:v>XC Training</c:v>
                </c:pt>
                <c:pt idx="7">
                  <c:v>Camp</c:v>
                </c:pt>
              </c:strCache>
            </c:strRef>
          </c:cat>
          <c:val>
            <c:numRef>
              <c:f>Pivot!$B$88:$B$96</c:f>
              <c:numCache>
                <c:formatCode>General</c:formatCode>
                <c:ptCount val="8"/>
                <c:pt idx="0">
                  <c:v>3</c:v>
                </c:pt>
                <c:pt idx="1">
                  <c:v>4</c:v>
                </c:pt>
                <c:pt idx="2">
                  <c:v>2</c:v>
                </c:pt>
                <c:pt idx="3">
                  <c:v>10</c:v>
                </c:pt>
                <c:pt idx="4">
                  <c:v>2</c:v>
                </c:pt>
                <c:pt idx="5">
                  <c:v>4</c:v>
                </c:pt>
                <c:pt idx="6">
                  <c:v>16</c:v>
                </c:pt>
                <c:pt idx="7">
                  <c:v>6</c:v>
                </c:pt>
              </c:numCache>
            </c:numRef>
          </c:val>
          <c:extLst>
            <c:ext xmlns:c16="http://schemas.microsoft.com/office/drawing/2014/chart" uri="{C3380CC4-5D6E-409C-BE32-E72D297353CC}">
              <c16:uniqueId val="{00000010-D1AE-471E-850B-E5C921E624C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[M&amp;DRC Accounts Master File 2018_19 v2.xlsx]Pivot!PivotTable3</c:name>
    <c:fmtId val="1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Paypal Fees by Classification</a:t>
            </a:r>
          </a:p>
        </c:rich>
      </c:tx>
      <c:layout>
        <c:manualLayout>
          <c:xMode val="edge"/>
          <c:yMode val="edge"/>
          <c:x val="9.3369375833411386E-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1.6708664206750899E-2"/>
              <c:y val="2.7931135154449201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3.9073883439942898E-2"/>
              <c:y val="1.05994518351319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6.5609754398890538E-2"/>
              <c:y val="-6.78176001415324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1.7630085264753799E-2"/>
              <c:y val="-2.11289124287015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dLbl>
          <c:idx val="0"/>
          <c:layout>
            <c:manualLayout>
              <c:x val="-6.3129041383200885E-2"/>
              <c:y val="-5.808923344564442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dLbl>
          <c:idx val="0"/>
          <c:layout>
            <c:manualLayout>
              <c:x val="-3.2472689710281923E-2"/>
              <c:y val="-0.110490025839568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dLbl>
          <c:idx val="0"/>
          <c:layout>
            <c:manualLayout>
              <c:x val="7.0374548076829371E-2"/>
              <c:y val="1.62496786394356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dLbl>
          <c:idx val="0"/>
          <c:layout>
            <c:manualLayout>
              <c:x val="5.414151340831224E-2"/>
              <c:y val="-1.23475096311198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dLbl>
          <c:idx val="0"/>
          <c:layout>
            <c:manualLayout>
              <c:x val="7.3737531049662644E-2"/>
              <c:y val="5.10248055914363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dLbl>
          <c:idx val="0"/>
          <c:layout>
            <c:manualLayout>
              <c:x val="3.9948207465907423E-2"/>
              <c:y val="3.334743364818996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dLbl>
          <c:idx val="0"/>
          <c:layout>
            <c:manualLayout>
              <c:x val="-5.4562053611318606E-2"/>
              <c:y val="-1.146831908747903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6"/>
        <c:spPr>
          <a:solidFill>
            <a:schemeClr val="accent1"/>
          </a:solidFill>
          <a:ln w="19050">
            <a:solidFill>
              <a:schemeClr val="lt1"/>
            </a:solidFill>
          </a:ln>
          <a:effectLst/>
        </c:spPr>
        <c:dLbl>
          <c:idx val="0"/>
          <c:layout>
            <c:manualLayout>
              <c:x val="-0.13461761589268548"/>
              <c:y val="-3.14226272629020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7"/>
        <c:spPr>
          <a:solidFill>
            <a:schemeClr val="accent1"/>
          </a:solidFill>
          <a:ln w="19050">
            <a:solidFill>
              <a:schemeClr val="lt1"/>
            </a:solidFill>
          </a:ln>
          <a:effectLst/>
        </c:spPr>
        <c:dLbl>
          <c:idx val="0"/>
          <c:layout>
            <c:manualLayout>
              <c:x val="5.9086935795602508E-2"/>
              <c:y val="2.418128393006262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8"/>
        <c:spPr>
          <a:solidFill>
            <a:schemeClr val="accent1"/>
          </a:solidFill>
          <a:ln w="19050">
            <a:solidFill>
              <a:schemeClr val="lt1"/>
            </a:solidFill>
          </a:ln>
          <a:effectLst/>
        </c:spPr>
        <c:dLbl>
          <c:idx val="0"/>
          <c:layout>
            <c:manualLayout>
              <c:x val="-2.789148605981465E-2"/>
              <c:y val="-8.603748262474236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dLbl>
          <c:idx val="0"/>
          <c:layout>
            <c:manualLayout>
              <c:x val="-3.7247879250026796E-2"/>
              <c:y val="-3.021279516150819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dLbl>
          <c:idx val="0"/>
          <c:layout>
            <c:manualLayout>
              <c:x val="-3.2472689710281923E-2"/>
              <c:y val="-0.110490025839568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dLbl>
          <c:idx val="0"/>
          <c:layout>
            <c:manualLayout>
              <c:x val="7.0374548076829371E-2"/>
              <c:y val="1.62496786394356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7"/>
        <c:spPr>
          <a:solidFill>
            <a:schemeClr val="accent1"/>
          </a:solidFill>
          <a:ln w="19050">
            <a:solidFill>
              <a:schemeClr val="lt1"/>
            </a:solidFill>
          </a:ln>
          <a:effectLst/>
        </c:spPr>
        <c:dLbl>
          <c:idx val="0"/>
          <c:layout>
            <c:manualLayout>
              <c:x val="1.6708664206750899E-2"/>
              <c:y val="2.7931135154449201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dLbl>
          <c:idx val="0"/>
          <c:layout>
            <c:manualLayout>
              <c:x val="5.9086935795602508E-2"/>
              <c:y val="2.418128393006262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0"/>
        <c:spPr>
          <a:solidFill>
            <a:schemeClr val="accent1"/>
          </a:solidFill>
          <a:ln w="19050">
            <a:solidFill>
              <a:schemeClr val="lt1"/>
            </a:solidFill>
          </a:ln>
          <a:effectLst/>
        </c:spPr>
        <c:dLbl>
          <c:idx val="0"/>
          <c:layout>
            <c:manualLayout>
              <c:x val="5.414151340831224E-2"/>
              <c:y val="-1.23475096311198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1"/>
        <c:spPr>
          <a:solidFill>
            <a:schemeClr val="accent1"/>
          </a:solidFill>
          <a:ln w="19050">
            <a:solidFill>
              <a:schemeClr val="lt1"/>
            </a:solidFill>
          </a:ln>
          <a:effectLst/>
        </c:spPr>
        <c:dLbl>
          <c:idx val="0"/>
          <c:layout>
            <c:manualLayout>
              <c:x val="7.3737531049662644E-2"/>
              <c:y val="5.10248055914363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2"/>
        <c:spPr>
          <a:solidFill>
            <a:schemeClr val="accent1"/>
          </a:solidFill>
          <a:ln w="19050">
            <a:solidFill>
              <a:schemeClr val="lt1"/>
            </a:solidFill>
          </a:ln>
          <a:effectLst/>
        </c:spPr>
        <c:dLbl>
          <c:idx val="0"/>
          <c:layout>
            <c:manualLayout>
              <c:x val="3.9948207465907423E-2"/>
              <c:y val="3.334743364818996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3"/>
        <c:spPr>
          <a:solidFill>
            <a:schemeClr val="accent1"/>
          </a:solidFill>
          <a:ln w="19050">
            <a:solidFill>
              <a:schemeClr val="lt1"/>
            </a:solidFill>
          </a:ln>
          <a:effectLst/>
        </c:spPr>
        <c:dLbl>
          <c:idx val="0"/>
          <c:layout>
            <c:manualLayout>
              <c:x val="-5.4562053611318606E-2"/>
              <c:y val="-1.146831908747903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dLbl>
          <c:idx val="0"/>
          <c:layout>
            <c:manualLayout>
              <c:x val="-0.13461761589268548"/>
              <c:y val="-3.14226272629020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5"/>
        <c:spPr>
          <a:solidFill>
            <a:schemeClr val="accent1"/>
          </a:solidFill>
          <a:ln w="19050">
            <a:solidFill>
              <a:schemeClr val="lt1"/>
            </a:solidFill>
          </a:ln>
          <a:effectLst/>
        </c:spPr>
        <c:dLbl>
          <c:idx val="0"/>
          <c:layout>
            <c:manualLayout>
              <c:x val="-6.3129041383200885E-2"/>
              <c:y val="-5.808923344564442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6"/>
        <c:spPr>
          <a:solidFill>
            <a:schemeClr val="accent1"/>
          </a:solidFill>
          <a:ln w="19050">
            <a:solidFill>
              <a:schemeClr val="lt1"/>
            </a:solidFill>
          </a:ln>
          <a:effectLst/>
        </c:spPr>
        <c:dLbl>
          <c:idx val="0"/>
          <c:layout>
            <c:manualLayout>
              <c:x val="-6.5609754398890538E-2"/>
              <c:y val="-6.78176001415324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7"/>
        <c:spPr>
          <a:solidFill>
            <a:schemeClr val="accent1"/>
          </a:solidFill>
          <a:ln w="19050">
            <a:solidFill>
              <a:schemeClr val="lt1"/>
            </a:solidFill>
          </a:ln>
          <a:effectLst/>
        </c:spPr>
        <c:dLbl>
          <c:idx val="0"/>
          <c:layout>
            <c:manualLayout>
              <c:x val="-3.7247879250026796E-2"/>
              <c:y val="-3.021279516150819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8"/>
        <c:spPr>
          <a:solidFill>
            <a:schemeClr val="accent1"/>
          </a:solidFill>
          <a:ln w="19050">
            <a:solidFill>
              <a:schemeClr val="lt1"/>
            </a:solidFill>
          </a:ln>
          <a:effectLst/>
        </c:spPr>
      </c:pivotFmt>
      <c:pivotFmt>
        <c:idx val="3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0"/>
        <c:spPr>
          <a:solidFill>
            <a:schemeClr val="accent1"/>
          </a:solidFill>
          <a:ln w="19050">
            <a:solidFill>
              <a:schemeClr val="lt1"/>
            </a:solidFill>
          </a:ln>
          <a:effectLst/>
        </c:spPr>
      </c:pivotFmt>
      <c:pivotFmt>
        <c:idx val="41"/>
        <c:spPr>
          <a:solidFill>
            <a:schemeClr val="accent1"/>
          </a:solidFill>
          <a:ln w="19050">
            <a:solidFill>
              <a:schemeClr val="lt1"/>
            </a:solidFill>
          </a:ln>
          <a:effectLst/>
        </c:spPr>
        <c:dLbl>
          <c:idx val="0"/>
          <c:layout>
            <c:manualLayout>
              <c:x val="-3.2472689710281923E-2"/>
              <c:y val="-0.110490025839568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2"/>
        <c:spPr>
          <a:solidFill>
            <a:schemeClr val="accent1"/>
          </a:solidFill>
          <a:ln w="19050">
            <a:solidFill>
              <a:schemeClr val="lt1"/>
            </a:solidFill>
          </a:ln>
          <a:effectLst/>
        </c:spPr>
      </c:pivotFmt>
      <c:pivotFmt>
        <c:idx val="43"/>
        <c:spPr>
          <a:solidFill>
            <a:schemeClr val="accent1"/>
          </a:solidFill>
          <a:ln w="19050">
            <a:solidFill>
              <a:schemeClr val="lt1"/>
            </a:solidFill>
          </a:ln>
          <a:effectLst/>
        </c:spPr>
        <c:dLbl>
          <c:idx val="0"/>
          <c:layout>
            <c:manualLayout>
              <c:x val="7.0374548076829371E-2"/>
              <c:y val="1.62496786394356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4"/>
        <c:spPr>
          <a:solidFill>
            <a:schemeClr val="accent1"/>
          </a:solidFill>
          <a:ln w="19050">
            <a:solidFill>
              <a:schemeClr val="lt1"/>
            </a:solidFill>
          </a:ln>
          <a:effectLst/>
        </c:spPr>
        <c:dLbl>
          <c:idx val="0"/>
          <c:layout>
            <c:manualLayout>
              <c:x val="1.6708664206750899E-2"/>
              <c:y val="2.7931135154449201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5"/>
        <c:spPr>
          <a:solidFill>
            <a:schemeClr val="accent1"/>
          </a:solidFill>
          <a:ln w="19050">
            <a:solidFill>
              <a:schemeClr val="lt1"/>
            </a:solidFill>
          </a:ln>
          <a:effectLst/>
        </c:spPr>
      </c:pivotFmt>
      <c:pivotFmt>
        <c:idx val="46"/>
        <c:spPr>
          <a:solidFill>
            <a:schemeClr val="accent1"/>
          </a:solidFill>
          <a:ln w="19050">
            <a:solidFill>
              <a:schemeClr val="lt1"/>
            </a:solidFill>
          </a:ln>
          <a:effectLst/>
        </c:spPr>
        <c:dLbl>
          <c:idx val="0"/>
          <c:layout>
            <c:manualLayout>
              <c:x val="5.9086935795602508E-2"/>
              <c:y val="2.418128393006262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7"/>
        <c:spPr>
          <a:solidFill>
            <a:schemeClr val="accent1"/>
          </a:solidFill>
          <a:ln w="19050">
            <a:solidFill>
              <a:schemeClr val="lt1"/>
            </a:solidFill>
          </a:ln>
          <a:effectLst/>
        </c:spPr>
        <c:dLbl>
          <c:idx val="0"/>
          <c:layout>
            <c:manualLayout>
              <c:x val="5.414151340831224E-2"/>
              <c:y val="-1.23475096311198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8"/>
        <c:spPr>
          <a:solidFill>
            <a:schemeClr val="accent1"/>
          </a:solidFill>
          <a:ln w="19050">
            <a:solidFill>
              <a:schemeClr val="lt1"/>
            </a:solidFill>
          </a:ln>
          <a:effectLst/>
        </c:spPr>
        <c:dLbl>
          <c:idx val="0"/>
          <c:layout>
            <c:manualLayout>
              <c:x val="7.3737531049662644E-2"/>
              <c:y val="5.10248055914363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9"/>
        <c:spPr>
          <a:solidFill>
            <a:schemeClr val="accent1"/>
          </a:solidFill>
          <a:ln w="19050">
            <a:solidFill>
              <a:schemeClr val="lt1"/>
            </a:solidFill>
          </a:ln>
          <a:effectLst/>
        </c:spPr>
        <c:dLbl>
          <c:idx val="0"/>
          <c:layout>
            <c:manualLayout>
              <c:x val="3.9948207465907423E-2"/>
              <c:y val="3.334743364818996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0"/>
        <c:spPr>
          <a:solidFill>
            <a:schemeClr val="accent1"/>
          </a:solidFill>
          <a:ln w="19050">
            <a:solidFill>
              <a:schemeClr val="lt1"/>
            </a:solidFill>
          </a:ln>
          <a:effectLst/>
        </c:spPr>
        <c:dLbl>
          <c:idx val="0"/>
          <c:layout>
            <c:manualLayout>
              <c:x val="-5.4562053611318606E-2"/>
              <c:y val="-1.146831908747903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1"/>
        <c:spPr>
          <a:solidFill>
            <a:schemeClr val="accent1"/>
          </a:solidFill>
          <a:ln w="19050">
            <a:solidFill>
              <a:schemeClr val="lt1"/>
            </a:solidFill>
          </a:ln>
          <a:effectLst/>
        </c:spPr>
        <c:dLbl>
          <c:idx val="0"/>
          <c:layout>
            <c:manualLayout>
              <c:x val="-0.13461761589268548"/>
              <c:y val="-3.14226272629020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2"/>
        <c:spPr>
          <a:solidFill>
            <a:schemeClr val="accent1"/>
          </a:solidFill>
          <a:ln w="19050">
            <a:solidFill>
              <a:schemeClr val="lt1"/>
            </a:solidFill>
          </a:ln>
          <a:effectLst/>
        </c:spPr>
        <c:dLbl>
          <c:idx val="0"/>
          <c:layout>
            <c:manualLayout>
              <c:x val="-6.3129041383200885E-2"/>
              <c:y val="-5.808923344564442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3"/>
        <c:spPr>
          <a:solidFill>
            <a:schemeClr val="accent1"/>
          </a:solidFill>
          <a:ln w="19050">
            <a:solidFill>
              <a:schemeClr val="lt1"/>
            </a:solidFill>
          </a:ln>
          <a:effectLst/>
        </c:spPr>
        <c:dLbl>
          <c:idx val="0"/>
          <c:layout>
            <c:manualLayout>
              <c:x val="-6.5609754398890538E-2"/>
              <c:y val="-6.78176001415324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4"/>
        <c:spPr>
          <a:solidFill>
            <a:schemeClr val="accent1"/>
          </a:solidFill>
          <a:ln w="19050">
            <a:solidFill>
              <a:schemeClr val="lt1"/>
            </a:solidFill>
          </a:ln>
          <a:effectLst/>
        </c:spPr>
        <c:dLbl>
          <c:idx val="0"/>
          <c:layout>
            <c:manualLayout>
              <c:x val="-3.7247879250026796E-2"/>
              <c:y val="-3.021279516150819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5"/>
        <c:spPr>
          <a:solidFill>
            <a:schemeClr val="accent1"/>
          </a:solidFill>
          <a:ln w="19050">
            <a:solidFill>
              <a:schemeClr val="lt1"/>
            </a:solidFill>
          </a:ln>
          <a:effectLst/>
        </c:spPr>
      </c:pivotFmt>
    </c:pivotFmts>
    <c:plotArea>
      <c:layout/>
      <c:pieChart>
        <c:varyColors val="1"/>
        <c:ser>
          <c:idx val="0"/>
          <c:order val="0"/>
          <c:tx>
            <c:strRef>
              <c:f>Pivot!$B$52</c:f>
              <c:strCache>
                <c:ptCount val="1"/>
                <c:pt idx="0">
                  <c:v>Total</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01-45BB-876D-847D5012FA7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01-45BB-876D-847D5012FA7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01-45BB-876D-847D5012FA7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101-45BB-876D-847D5012FA7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101-45BB-876D-847D5012FA7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101-45BB-876D-847D5012FA7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01-45BB-876D-847D5012FA7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101-45BB-876D-847D5012FA7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101-45BB-876D-847D5012FA7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101-45BB-876D-847D5012FA7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101-45BB-876D-847D5012FA78}"/>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101-45BB-876D-847D5012FA78}"/>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3101-45BB-876D-847D5012FA78}"/>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3101-45BB-876D-847D5012FA78}"/>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3101-45BB-876D-847D5012FA78}"/>
              </c:ext>
            </c:extLst>
          </c:dPt>
          <c:dPt>
            <c:idx val="15"/>
            <c:bubble3D val="0"/>
            <c:explosion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3101-45BB-876D-847D5012FA78}"/>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3101-45BB-876D-847D5012FA78}"/>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3101-45BB-876D-847D5012FA78}"/>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3101-45BB-876D-847D5012FA78}"/>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3101-45BB-876D-847D5012FA78}"/>
              </c:ext>
            </c:extLst>
          </c:dPt>
          <c:dLbls>
            <c:dLbl>
              <c:idx val="1"/>
              <c:layout>
                <c:manualLayout>
                  <c:x val="1.0286489074479159E-3"/>
                  <c:y val="-7.655564921042468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101-45BB-876D-847D5012FA78}"/>
                </c:ext>
              </c:extLst>
            </c:dLbl>
            <c:dLbl>
              <c:idx val="3"/>
              <c:layout>
                <c:manualLayout>
                  <c:x val="7.0374548076829371E-2"/>
                  <c:y val="1.624967863943562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101-45BB-876D-847D5012FA78}"/>
                </c:ext>
              </c:extLst>
            </c:dLbl>
            <c:dLbl>
              <c:idx val="4"/>
              <c:layout>
                <c:manualLayout>
                  <c:x val="1.6708664206750899E-2"/>
                  <c:y val="2.7931135154449201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101-45BB-876D-847D5012FA78}"/>
                </c:ext>
              </c:extLst>
            </c:dLbl>
            <c:dLbl>
              <c:idx val="6"/>
              <c:layout>
                <c:manualLayout>
                  <c:x val="5.9086935795602508E-2"/>
                  <c:y val="2.4181283930062628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101-45BB-876D-847D5012FA78}"/>
                </c:ext>
              </c:extLst>
            </c:dLbl>
            <c:dLbl>
              <c:idx val="7"/>
              <c:layout>
                <c:manualLayout>
                  <c:x val="5.414151340831224E-2"/>
                  <c:y val="-1.23475096311198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3101-45BB-876D-847D5012FA78}"/>
                </c:ext>
              </c:extLst>
            </c:dLbl>
            <c:dLbl>
              <c:idx val="8"/>
              <c:layout>
                <c:manualLayout>
                  <c:x val="7.3737531049662644E-2"/>
                  <c:y val="5.102480559143638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101-45BB-876D-847D5012FA78}"/>
                </c:ext>
              </c:extLst>
            </c:dLbl>
            <c:dLbl>
              <c:idx val="9"/>
              <c:layout>
                <c:manualLayout>
                  <c:x val="3.9948207465907423E-2"/>
                  <c:y val="3.334743364818996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3101-45BB-876D-847D5012FA78}"/>
                </c:ext>
              </c:extLst>
            </c:dLbl>
            <c:dLbl>
              <c:idx val="10"/>
              <c:layout>
                <c:manualLayout>
                  <c:x val="-5.4562053611318606E-2"/>
                  <c:y val="-1.1468319087479034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3101-45BB-876D-847D5012FA78}"/>
                </c:ext>
              </c:extLst>
            </c:dLbl>
            <c:dLbl>
              <c:idx val="11"/>
              <c:layout>
                <c:manualLayout>
                  <c:x val="-4.5839043286611751E-2"/>
                  <c:y val="-2.216786461230527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3101-45BB-876D-847D5012FA78}"/>
                </c:ext>
              </c:extLst>
            </c:dLbl>
            <c:dLbl>
              <c:idx val="12"/>
              <c:layout>
                <c:manualLayout>
                  <c:x val="-6.3129041383200885E-2"/>
                  <c:y val="-5.808923344564442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3101-45BB-876D-847D5012FA78}"/>
                </c:ext>
              </c:extLst>
            </c:dLbl>
            <c:dLbl>
              <c:idx val="13"/>
              <c:layout>
                <c:manualLayout>
                  <c:x val="-6.5609754398890538E-2"/>
                  <c:y val="-6.781760014153244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3101-45BB-876D-847D5012FA78}"/>
                </c:ext>
              </c:extLst>
            </c:dLbl>
            <c:dLbl>
              <c:idx val="14"/>
              <c:layout>
                <c:manualLayout>
                  <c:x val="-3.7247879250026796E-2"/>
                  <c:y val="-3.021279516150819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101-45BB-876D-847D5012FA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Pivot!$A$53:$A$69</c:f>
              <c:strCache>
                <c:ptCount val="16"/>
                <c:pt idx="0">
                  <c:v>AGM</c:v>
                </c:pt>
                <c:pt idx="1">
                  <c:v>Bank Transfer</c:v>
                </c:pt>
                <c:pt idx="2">
                  <c:v>Biomechanics</c:v>
                </c:pt>
                <c:pt idx="3">
                  <c:v>Dressage Training</c:v>
                </c:pt>
                <c:pt idx="4">
                  <c:v>Membership</c:v>
                </c:pt>
                <c:pt idx="5">
                  <c:v>Polework Clinic</c:v>
                </c:pt>
                <c:pt idx="6">
                  <c:v>R4L</c:v>
                </c:pt>
                <c:pt idx="7">
                  <c:v>SJ Training</c:v>
                </c:pt>
                <c:pt idx="8">
                  <c:v>Social</c:v>
                </c:pt>
                <c:pt idx="9">
                  <c:v>Team Combined Training</c:v>
                </c:pt>
                <c:pt idx="10">
                  <c:v>Team Dressage</c:v>
                </c:pt>
                <c:pt idx="11">
                  <c:v>Team Show Jumping</c:v>
                </c:pt>
                <c:pt idx="12">
                  <c:v>Team XC</c:v>
                </c:pt>
                <c:pt idx="13">
                  <c:v>XC Training</c:v>
                </c:pt>
                <c:pt idx="14">
                  <c:v>Camp</c:v>
                </c:pt>
                <c:pt idx="15">
                  <c:v>Confidence</c:v>
                </c:pt>
              </c:strCache>
            </c:strRef>
          </c:cat>
          <c:val>
            <c:numRef>
              <c:f>Pivot!$B$53:$B$69</c:f>
              <c:numCache>
                <c:formatCode>General</c:formatCode>
                <c:ptCount val="16"/>
                <c:pt idx="1">
                  <c:v>-0.44</c:v>
                </c:pt>
                <c:pt idx="2">
                  <c:v>-21.509999999999994</c:v>
                </c:pt>
                <c:pt idx="3">
                  <c:v>-27.615000000000006</c:v>
                </c:pt>
                <c:pt idx="4">
                  <c:v>-125.11999999999981</c:v>
                </c:pt>
                <c:pt idx="5">
                  <c:v>-8.3500000000000014</c:v>
                </c:pt>
                <c:pt idx="6">
                  <c:v>-52.370000000000026</c:v>
                </c:pt>
                <c:pt idx="7">
                  <c:v>-58.760000000000026</c:v>
                </c:pt>
                <c:pt idx="8">
                  <c:v>-76.17199999999994</c:v>
                </c:pt>
                <c:pt idx="9">
                  <c:v>-18.89</c:v>
                </c:pt>
                <c:pt idx="10">
                  <c:v>-48.628000000000014</c:v>
                </c:pt>
                <c:pt idx="11">
                  <c:v>-2.9910000000000001</c:v>
                </c:pt>
                <c:pt idx="12">
                  <c:v>-71.191500000000019</c:v>
                </c:pt>
                <c:pt idx="13">
                  <c:v>-22.93000000000001</c:v>
                </c:pt>
                <c:pt idx="14">
                  <c:v>-137.47000000000008</c:v>
                </c:pt>
                <c:pt idx="15">
                  <c:v>-12.86</c:v>
                </c:pt>
              </c:numCache>
            </c:numRef>
          </c:val>
          <c:extLst>
            <c:ext xmlns:c16="http://schemas.microsoft.com/office/drawing/2014/chart" uri="{C3380CC4-5D6E-409C-BE32-E72D297353CC}">
              <c16:uniqueId val="{00000028-3101-45BB-876D-847D5012FA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D9B7D5D3-ECEA-44D4-9880-00C95ED6BD4E}" type="datetimeFigureOut">
              <a:rPr lang="en-GB" smtClean="0"/>
              <a:t>21/11/2019</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50000410-8EE1-46FE-B479-FD07BBD9A1D8}" type="slidenum">
              <a:rPr lang="en-GB" smtClean="0"/>
              <a:t>‹#›</a:t>
            </a:fld>
            <a:endParaRPr lang="en-GB"/>
          </a:p>
        </p:txBody>
      </p:sp>
    </p:spTree>
    <p:extLst>
      <p:ext uri="{BB962C8B-B14F-4D97-AF65-F5344CB8AC3E}">
        <p14:creationId xmlns:p14="http://schemas.microsoft.com/office/powerpoint/2010/main" val="276913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000410-8EE1-46FE-B479-FD07BBD9A1D8}" type="slidenum">
              <a:rPr lang="en-GB" smtClean="0"/>
              <a:t>1</a:t>
            </a:fld>
            <a:endParaRPr lang="en-GB"/>
          </a:p>
        </p:txBody>
      </p:sp>
    </p:spTree>
    <p:extLst>
      <p:ext uri="{BB962C8B-B14F-4D97-AF65-F5344CB8AC3E}">
        <p14:creationId xmlns:p14="http://schemas.microsoft.com/office/powerpoint/2010/main" val="93174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00410-8EE1-46FE-B479-FD07BBD9A1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574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000410-8EE1-46FE-B479-FD07BBD9A1D8}" type="slidenum">
              <a:rPr lang="en-GB" smtClean="0"/>
              <a:t>13</a:t>
            </a:fld>
            <a:endParaRPr lang="en-GB"/>
          </a:p>
        </p:txBody>
      </p:sp>
    </p:spTree>
    <p:extLst>
      <p:ext uri="{BB962C8B-B14F-4D97-AF65-F5344CB8AC3E}">
        <p14:creationId xmlns:p14="http://schemas.microsoft.com/office/powerpoint/2010/main" val="2471076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000410-8EE1-46FE-B479-FD07BBD9A1D8}" type="slidenum">
              <a:rPr lang="en-GB" smtClean="0"/>
              <a:t>14</a:t>
            </a:fld>
            <a:endParaRPr lang="en-GB"/>
          </a:p>
        </p:txBody>
      </p:sp>
    </p:spTree>
    <p:extLst>
      <p:ext uri="{BB962C8B-B14F-4D97-AF65-F5344CB8AC3E}">
        <p14:creationId xmlns:p14="http://schemas.microsoft.com/office/powerpoint/2010/main" val="380139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000410-8EE1-46FE-B479-FD07BBD9A1D8}" type="slidenum">
              <a:rPr lang="en-GB" smtClean="0"/>
              <a:t>15</a:t>
            </a:fld>
            <a:endParaRPr lang="en-GB"/>
          </a:p>
        </p:txBody>
      </p:sp>
    </p:spTree>
    <p:extLst>
      <p:ext uri="{BB962C8B-B14F-4D97-AF65-F5344CB8AC3E}">
        <p14:creationId xmlns:p14="http://schemas.microsoft.com/office/powerpoint/2010/main" val="270907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000410-8EE1-46FE-B479-FD07BBD9A1D8}" type="slidenum">
              <a:rPr lang="en-GB" smtClean="0"/>
              <a:t>2</a:t>
            </a:fld>
            <a:endParaRPr lang="en-GB"/>
          </a:p>
        </p:txBody>
      </p:sp>
    </p:spTree>
    <p:extLst>
      <p:ext uri="{BB962C8B-B14F-4D97-AF65-F5344CB8AC3E}">
        <p14:creationId xmlns:p14="http://schemas.microsoft.com/office/powerpoint/2010/main" val="1063880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000410-8EE1-46FE-B479-FD07BBD9A1D8}" type="slidenum">
              <a:rPr lang="en-GB" smtClean="0"/>
              <a:t>3</a:t>
            </a:fld>
            <a:endParaRPr lang="en-GB"/>
          </a:p>
        </p:txBody>
      </p:sp>
    </p:spTree>
    <p:extLst>
      <p:ext uri="{BB962C8B-B14F-4D97-AF65-F5344CB8AC3E}">
        <p14:creationId xmlns:p14="http://schemas.microsoft.com/office/powerpoint/2010/main" val="203281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000410-8EE1-46FE-B479-FD07BBD9A1D8}" type="slidenum">
              <a:rPr lang="en-GB" smtClean="0"/>
              <a:t>4</a:t>
            </a:fld>
            <a:endParaRPr lang="en-GB"/>
          </a:p>
        </p:txBody>
      </p:sp>
    </p:spTree>
    <p:extLst>
      <p:ext uri="{BB962C8B-B14F-4D97-AF65-F5344CB8AC3E}">
        <p14:creationId xmlns:p14="http://schemas.microsoft.com/office/powerpoint/2010/main" val="1482219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000410-8EE1-46FE-B479-FD07BBD9A1D8}" type="slidenum">
              <a:rPr lang="en-GB" smtClean="0"/>
              <a:t>5</a:t>
            </a:fld>
            <a:endParaRPr lang="en-GB"/>
          </a:p>
        </p:txBody>
      </p:sp>
    </p:spTree>
    <p:extLst>
      <p:ext uri="{BB962C8B-B14F-4D97-AF65-F5344CB8AC3E}">
        <p14:creationId xmlns:p14="http://schemas.microsoft.com/office/powerpoint/2010/main" val="3208495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000410-8EE1-46FE-B479-FD07BBD9A1D8}" type="slidenum">
              <a:rPr lang="en-GB" smtClean="0"/>
              <a:t>6</a:t>
            </a:fld>
            <a:endParaRPr lang="en-GB"/>
          </a:p>
        </p:txBody>
      </p:sp>
    </p:spTree>
    <p:extLst>
      <p:ext uri="{BB962C8B-B14F-4D97-AF65-F5344CB8AC3E}">
        <p14:creationId xmlns:p14="http://schemas.microsoft.com/office/powerpoint/2010/main" val="8403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000410-8EE1-46FE-B479-FD07BBD9A1D8}" type="slidenum">
              <a:rPr lang="en-GB" smtClean="0"/>
              <a:t>7</a:t>
            </a:fld>
            <a:endParaRPr lang="en-GB"/>
          </a:p>
        </p:txBody>
      </p:sp>
    </p:spTree>
    <p:extLst>
      <p:ext uri="{BB962C8B-B14F-4D97-AF65-F5344CB8AC3E}">
        <p14:creationId xmlns:p14="http://schemas.microsoft.com/office/powerpoint/2010/main" val="422175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000410-8EE1-46FE-B479-FD07BBD9A1D8}" type="slidenum">
              <a:rPr lang="en-GB" smtClean="0"/>
              <a:t>8</a:t>
            </a:fld>
            <a:endParaRPr lang="en-GB"/>
          </a:p>
        </p:txBody>
      </p:sp>
    </p:spTree>
    <p:extLst>
      <p:ext uri="{BB962C8B-B14F-4D97-AF65-F5344CB8AC3E}">
        <p14:creationId xmlns:p14="http://schemas.microsoft.com/office/powerpoint/2010/main" val="408655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000410-8EE1-46FE-B479-FD07BBD9A1D8}" type="slidenum">
              <a:rPr lang="en-GB" smtClean="0"/>
              <a:t>9</a:t>
            </a:fld>
            <a:endParaRPr lang="en-GB"/>
          </a:p>
        </p:txBody>
      </p:sp>
    </p:spTree>
    <p:extLst>
      <p:ext uri="{BB962C8B-B14F-4D97-AF65-F5344CB8AC3E}">
        <p14:creationId xmlns:p14="http://schemas.microsoft.com/office/powerpoint/2010/main" val="2133027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96DFF08F-DC6B-4601-B491-B0F83F6DD2DA}" type="datetimeFigureOut">
              <a:rPr lang="en-US" dirty="0"/>
              <a:pPr/>
              <a:t>11/21/2019</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FAB73BC-B049-4115-A692-8D63A059BFB8}" type="slidenum">
              <a:rPr lang="en-US" dirty="0"/>
              <a:pPr/>
              <a:t>‹#›</a:t>
            </a:fld>
            <a:endParaRPr lang="en-US" dirty="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11/21/2019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11/21/2019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11/21/2019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430" y="1046782"/>
            <a:ext cx="9966960" cy="2069498"/>
          </a:xfrm>
        </p:spPr>
        <p:txBody>
          <a:bodyPr>
            <a:normAutofit/>
          </a:bodyPr>
          <a:lstStyle/>
          <a:p>
            <a:r>
              <a:rPr lang="en-GB" dirty="0">
                <a:solidFill>
                  <a:srgbClr val="FF0000"/>
                </a:solidFill>
              </a:rPr>
              <a:t>M&amp;D.R.C.  AGM</a:t>
            </a:r>
          </a:p>
        </p:txBody>
      </p:sp>
      <p:sp>
        <p:nvSpPr>
          <p:cNvPr id="3" name="Subtitle 2"/>
          <p:cNvSpPr>
            <a:spLocks noGrp="1"/>
          </p:cNvSpPr>
          <p:nvPr>
            <p:ph type="subTitle" idx="1"/>
          </p:nvPr>
        </p:nvSpPr>
        <p:spPr>
          <a:xfrm>
            <a:off x="217614" y="4487074"/>
            <a:ext cx="8767860" cy="1388165"/>
          </a:xfrm>
        </p:spPr>
        <p:txBody>
          <a:bodyPr>
            <a:normAutofit/>
          </a:bodyPr>
          <a:lstStyle/>
          <a:p>
            <a:r>
              <a:rPr lang="en-GB" sz="2800" dirty="0">
                <a:solidFill>
                  <a:srgbClr val="FF0000"/>
                </a:solidFill>
              </a:rPr>
              <a:t>21</a:t>
            </a:r>
            <a:r>
              <a:rPr lang="en-GB" sz="2800" baseline="30000" dirty="0">
                <a:solidFill>
                  <a:srgbClr val="FF0000"/>
                </a:solidFill>
              </a:rPr>
              <a:t>st</a:t>
            </a:r>
            <a:r>
              <a:rPr lang="en-GB" sz="2800" dirty="0">
                <a:solidFill>
                  <a:srgbClr val="FF0000"/>
                </a:solidFill>
              </a:rPr>
              <a:t> November 2019</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05" y="2954994"/>
            <a:ext cx="3457576" cy="3300413"/>
          </a:xfrm>
          <a:prstGeom prst="rect">
            <a:avLst/>
          </a:prstGeom>
        </p:spPr>
      </p:pic>
    </p:spTree>
    <p:extLst>
      <p:ext uri="{BB962C8B-B14F-4D97-AF65-F5344CB8AC3E}">
        <p14:creationId xmlns:p14="http://schemas.microsoft.com/office/powerpoint/2010/main" val="219586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2759" y="458875"/>
            <a:ext cx="9875520" cy="787121"/>
          </a:xfrm>
        </p:spPr>
        <p:txBody>
          <a:bodyPr/>
          <a:lstStyle/>
          <a:p>
            <a:r>
              <a:rPr lang="en-GB" dirty="0">
                <a:solidFill>
                  <a:srgbClr val="FF0000"/>
                </a:solidFill>
              </a:rPr>
              <a:t>Treasurer’s Report </a:t>
            </a:r>
            <a:r>
              <a:rPr lang="en-GB" dirty="0" smtClean="0">
                <a:solidFill>
                  <a:srgbClr val="FF0000"/>
                </a:solidFill>
              </a:rPr>
              <a:t>– Participation (%)</a:t>
            </a:r>
            <a:endParaRPr lang="en-GB"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24509349"/>
              </p:ext>
            </p:extLst>
          </p:nvPr>
        </p:nvGraphicFramePr>
        <p:xfrm>
          <a:off x="991299" y="1391947"/>
          <a:ext cx="9897629" cy="4776373"/>
        </p:xfrm>
        <a:graphic>
          <a:graphicData uri="http://schemas.openxmlformats.org/drawingml/2006/table">
            <a:tbl>
              <a:tblPr firstRow="1" bandRow="1">
                <a:tableStyleId>{F5AB1C69-6EDB-4FF4-983F-18BD219EF322}</a:tableStyleId>
              </a:tblPr>
              <a:tblGrid>
                <a:gridCol w="2405044">
                  <a:extLst>
                    <a:ext uri="{9D8B030D-6E8A-4147-A177-3AD203B41FA5}">
                      <a16:colId xmlns:a16="http://schemas.microsoft.com/office/drawing/2014/main" val="1596596074"/>
                    </a:ext>
                  </a:extLst>
                </a:gridCol>
                <a:gridCol w="894303">
                  <a:extLst>
                    <a:ext uri="{9D8B030D-6E8A-4147-A177-3AD203B41FA5}">
                      <a16:colId xmlns:a16="http://schemas.microsoft.com/office/drawing/2014/main" val="4164207940"/>
                    </a:ext>
                  </a:extLst>
                </a:gridCol>
                <a:gridCol w="814574">
                  <a:extLst>
                    <a:ext uri="{9D8B030D-6E8A-4147-A177-3AD203B41FA5}">
                      <a16:colId xmlns:a16="http://schemas.microsoft.com/office/drawing/2014/main" val="3098573333"/>
                    </a:ext>
                  </a:extLst>
                </a:gridCol>
                <a:gridCol w="493924">
                  <a:extLst>
                    <a:ext uri="{9D8B030D-6E8A-4147-A177-3AD203B41FA5}">
                      <a16:colId xmlns:a16="http://schemas.microsoft.com/office/drawing/2014/main" val="2081248073"/>
                    </a:ext>
                  </a:extLst>
                </a:gridCol>
                <a:gridCol w="493924">
                  <a:extLst>
                    <a:ext uri="{9D8B030D-6E8A-4147-A177-3AD203B41FA5}">
                      <a16:colId xmlns:a16="http://schemas.microsoft.com/office/drawing/2014/main" val="2884385076"/>
                    </a:ext>
                  </a:extLst>
                </a:gridCol>
                <a:gridCol w="2424914">
                  <a:extLst>
                    <a:ext uri="{9D8B030D-6E8A-4147-A177-3AD203B41FA5}">
                      <a16:colId xmlns:a16="http://schemas.microsoft.com/office/drawing/2014/main" val="634404832"/>
                    </a:ext>
                  </a:extLst>
                </a:gridCol>
                <a:gridCol w="934529">
                  <a:extLst>
                    <a:ext uri="{9D8B030D-6E8A-4147-A177-3AD203B41FA5}">
                      <a16:colId xmlns:a16="http://schemas.microsoft.com/office/drawing/2014/main" val="1986470495"/>
                    </a:ext>
                  </a:extLst>
                </a:gridCol>
                <a:gridCol w="952328">
                  <a:extLst>
                    <a:ext uri="{9D8B030D-6E8A-4147-A177-3AD203B41FA5}">
                      <a16:colId xmlns:a16="http://schemas.microsoft.com/office/drawing/2014/main" val="2533820310"/>
                    </a:ext>
                  </a:extLst>
                </a:gridCol>
                <a:gridCol w="484089">
                  <a:extLst>
                    <a:ext uri="{9D8B030D-6E8A-4147-A177-3AD203B41FA5}">
                      <a16:colId xmlns:a16="http://schemas.microsoft.com/office/drawing/2014/main" val="4285057822"/>
                    </a:ext>
                  </a:extLst>
                </a:gridCol>
              </a:tblGrid>
              <a:tr h="499459">
                <a:tc>
                  <a:txBody>
                    <a:bodyPr/>
                    <a:lstStyle/>
                    <a:p>
                      <a:r>
                        <a:rPr lang="en-GB" dirty="0"/>
                        <a:t>Event</a:t>
                      </a:r>
                    </a:p>
                  </a:txBody>
                  <a:tcPr/>
                </a:tc>
                <a:tc>
                  <a:txBody>
                    <a:bodyPr/>
                    <a:lstStyle/>
                    <a:p>
                      <a:r>
                        <a:rPr lang="en-GB" dirty="0"/>
                        <a:t>2017</a:t>
                      </a:r>
                      <a:r>
                        <a:rPr lang="en-GB" dirty="0" smtClean="0"/>
                        <a:t>/</a:t>
                      </a:r>
                    </a:p>
                    <a:p>
                      <a:r>
                        <a:rPr lang="en-GB" dirty="0" smtClean="0"/>
                        <a:t>18</a:t>
                      </a:r>
                      <a:endParaRPr lang="en-GB" dirty="0"/>
                    </a:p>
                  </a:txBody>
                  <a:tcPr/>
                </a:tc>
                <a:tc>
                  <a:txBody>
                    <a:bodyPr/>
                    <a:lstStyle/>
                    <a:p>
                      <a:r>
                        <a:rPr lang="en-GB" dirty="0"/>
                        <a:t>2018/19</a:t>
                      </a:r>
                    </a:p>
                  </a:txBody>
                  <a:tcPr/>
                </a:tc>
                <a:tc>
                  <a:txBody>
                    <a:bodyPr/>
                    <a:lstStyle/>
                    <a:p>
                      <a:endParaRPr lang="en-GB" dirty="0"/>
                    </a:p>
                  </a:txBody>
                  <a:tcPr/>
                </a:tc>
                <a:tc>
                  <a:txBody>
                    <a:bodyPr/>
                    <a:lstStyle/>
                    <a:p>
                      <a:endParaRPr lang="en-GB" dirty="0"/>
                    </a:p>
                  </a:txBody>
                  <a:tcPr>
                    <a:noFill/>
                  </a:tcPr>
                </a:tc>
                <a:tc>
                  <a:txBody>
                    <a:bodyPr/>
                    <a:lstStyle/>
                    <a:p>
                      <a:r>
                        <a:rPr lang="en-GB" dirty="0"/>
                        <a:t>Event</a:t>
                      </a:r>
                    </a:p>
                  </a:txBody>
                  <a:tcPr/>
                </a:tc>
                <a:tc>
                  <a:txBody>
                    <a:bodyPr/>
                    <a:lstStyle/>
                    <a:p>
                      <a:r>
                        <a:rPr lang="en-GB" dirty="0"/>
                        <a:t>2017</a:t>
                      </a:r>
                      <a:r>
                        <a:rPr lang="en-GB" dirty="0" smtClean="0"/>
                        <a:t>/</a:t>
                      </a:r>
                    </a:p>
                    <a:p>
                      <a:r>
                        <a:rPr lang="en-GB" dirty="0" smtClean="0"/>
                        <a:t>18</a:t>
                      </a:r>
                      <a:endParaRPr lang="en-GB" dirty="0"/>
                    </a:p>
                  </a:txBody>
                  <a:tcPr/>
                </a:tc>
                <a:tc>
                  <a:txBody>
                    <a:bodyPr/>
                    <a:lstStyle/>
                    <a:p>
                      <a:r>
                        <a:rPr lang="en-GB" dirty="0"/>
                        <a:t>2018</a:t>
                      </a:r>
                      <a:r>
                        <a:rPr lang="en-GB" dirty="0" smtClean="0"/>
                        <a:t>/</a:t>
                      </a:r>
                    </a:p>
                    <a:p>
                      <a:r>
                        <a:rPr lang="en-GB" dirty="0" smtClean="0"/>
                        <a:t>19</a:t>
                      </a:r>
                      <a:endParaRPr lang="en-GB" dirty="0"/>
                    </a:p>
                  </a:txBody>
                  <a:tcPr/>
                </a:tc>
                <a:tc>
                  <a:txBody>
                    <a:bodyPr/>
                    <a:lstStyle/>
                    <a:p>
                      <a:endParaRPr lang="en-GB" dirty="0"/>
                    </a:p>
                  </a:txBody>
                  <a:tcPr/>
                </a:tc>
                <a:extLst>
                  <a:ext uri="{0D108BD9-81ED-4DB2-BD59-A6C34878D82A}">
                    <a16:rowId xmlns:a16="http://schemas.microsoft.com/office/drawing/2014/main" val="3091596817"/>
                  </a:ext>
                </a:extLst>
              </a:tr>
              <a:tr h="499459">
                <a:tc>
                  <a:txBody>
                    <a:bodyPr/>
                    <a:lstStyle/>
                    <a:p>
                      <a:r>
                        <a:rPr lang="en-GB" dirty="0"/>
                        <a:t>Combined Training</a:t>
                      </a:r>
                    </a:p>
                  </a:txBody>
                  <a:tcPr/>
                </a:tc>
                <a:tc>
                  <a:txBody>
                    <a:bodyPr/>
                    <a:lstStyle/>
                    <a:p>
                      <a:r>
                        <a:rPr lang="en-GB" dirty="0"/>
                        <a:t>3</a:t>
                      </a:r>
                    </a:p>
                  </a:txBody>
                  <a:tcPr/>
                </a:tc>
                <a:tc>
                  <a:txBody>
                    <a:bodyPr/>
                    <a:lstStyle/>
                    <a:p>
                      <a:r>
                        <a:rPr lang="en-GB" dirty="0"/>
                        <a:t>3</a:t>
                      </a:r>
                    </a:p>
                  </a:txBody>
                  <a:tcPr/>
                </a:tc>
                <a:tc>
                  <a:txBody>
                    <a:bodyPr/>
                    <a:lstStyle/>
                    <a:p>
                      <a:endParaRPr lang="en-GB" dirty="0"/>
                    </a:p>
                  </a:txBody>
                  <a:tcPr/>
                </a:tc>
                <a:tc>
                  <a:txBody>
                    <a:bodyPr/>
                    <a:lstStyle/>
                    <a:p>
                      <a:endParaRPr lang="en-GB" dirty="0"/>
                    </a:p>
                  </a:txBody>
                  <a:tcPr>
                    <a:noFill/>
                  </a:tcPr>
                </a:tc>
                <a:tc>
                  <a:txBody>
                    <a:bodyPr/>
                    <a:lstStyle/>
                    <a:p>
                      <a:r>
                        <a:rPr lang="en-GB" dirty="0"/>
                        <a:t>Team Combined</a:t>
                      </a:r>
                      <a:r>
                        <a:rPr lang="en-GB" baseline="0" dirty="0"/>
                        <a:t> Training</a:t>
                      </a:r>
                      <a:endParaRPr lang="en-GB" dirty="0"/>
                    </a:p>
                  </a:txBody>
                  <a:tcPr/>
                </a:tc>
                <a:tc>
                  <a:txBody>
                    <a:bodyPr/>
                    <a:lstStyle/>
                    <a:p>
                      <a:r>
                        <a:rPr lang="en-GB" dirty="0"/>
                        <a:t>2</a:t>
                      </a:r>
                    </a:p>
                  </a:txBody>
                  <a:tcPr/>
                </a:tc>
                <a:tc>
                  <a:txBody>
                    <a:bodyPr/>
                    <a:lstStyle/>
                    <a:p>
                      <a:r>
                        <a:rPr lang="en-GB" dirty="0"/>
                        <a:t>3</a:t>
                      </a:r>
                    </a:p>
                  </a:txBody>
                  <a:tcPr/>
                </a:tc>
                <a:tc>
                  <a:txBody>
                    <a:bodyPr/>
                    <a:lstStyle/>
                    <a:p>
                      <a:endParaRPr lang="en-GB" dirty="0"/>
                    </a:p>
                  </a:txBody>
                  <a:tcPr/>
                </a:tc>
                <a:extLst>
                  <a:ext uri="{0D108BD9-81ED-4DB2-BD59-A6C34878D82A}">
                    <a16:rowId xmlns:a16="http://schemas.microsoft.com/office/drawing/2014/main" val="35603349"/>
                  </a:ext>
                </a:extLst>
              </a:tr>
              <a:tr h="499459">
                <a:tc>
                  <a:txBody>
                    <a:bodyPr/>
                    <a:lstStyle/>
                    <a:p>
                      <a:r>
                        <a:rPr lang="en-GB" dirty="0"/>
                        <a:t>Dressage Training</a:t>
                      </a:r>
                    </a:p>
                  </a:txBody>
                  <a:tcPr/>
                </a:tc>
                <a:tc>
                  <a:txBody>
                    <a:bodyPr/>
                    <a:lstStyle/>
                    <a:p>
                      <a:r>
                        <a:rPr lang="en-GB" dirty="0"/>
                        <a:t>7</a:t>
                      </a:r>
                    </a:p>
                  </a:txBody>
                  <a:tcPr/>
                </a:tc>
                <a:tc>
                  <a:txBody>
                    <a:bodyPr/>
                    <a:lstStyle/>
                    <a:p>
                      <a:r>
                        <a:rPr lang="en-GB" dirty="0"/>
                        <a:t>8</a:t>
                      </a:r>
                    </a:p>
                  </a:txBody>
                  <a:tcPr/>
                </a:tc>
                <a:tc>
                  <a:txBody>
                    <a:bodyPr/>
                    <a:lstStyle/>
                    <a:p>
                      <a:endParaRPr lang="en-GB" dirty="0"/>
                    </a:p>
                  </a:txBody>
                  <a:tcPr/>
                </a:tc>
                <a:tc>
                  <a:txBody>
                    <a:bodyPr/>
                    <a:lstStyle/>
                    <a:p>
                      <a:endParaRPr lang="en-GB" dirty="0"/>
                    </a:p>
                  </a:txBody>
                  <a:tcPr>
                    <a:noFill/>
                  </a:tcPr>
                </a:tc>
                <a:tc>
                  <a:txBody>
                    <a:bodyPr/>
                    <a:lstStyle/>
                    <a:p>
                      <a:r>
                        <a:rPr lang="en-GB" dirty="0"/>
                        <a:t>Team Dressage</a:t>
                      </a:r>
                    </a:p>
                  </a:txBody>
                  <a:tcPr/>
                </a:tc>
                <a:tc>
                  <a:txBody>
                    <a:bodyPr/>
                    <a:lstStyle/>
                    <a:p>
                      <a:r>
                        <a:rPr lang="en-GB" dirty="0"/>
                        <a:t>10</a:t>
                      </a:r>
                    </a:p>
                  </a:txBody>
                  <a:tcPr/>
                </a:tc>
                <a:tc>
                  <a:txBody>
                    <a:bodyPr/>
                    <a:lstStyle/>
                    <a:p>
                      <a:r>
                        <a:rPr lang="en-GB" dirty="0"/>
                        <a:t>10</a:t>
                      </a:r>
                    </a:p>
                  </a:txBody>
                  <a:tcPr/>
                </a:tc>
                <a:tc>
                  <a:txBody>
                    <a:bodyPr/>
                    <a:lstStyle/>
                    <a:p>
                      <a:endParaRPr lang="en-GB" dirty="0"/>
                    </a:p>
                  </a:txBody>
                  <a:tcPr/>
                </a:tc>
                <a:extLst>
                  <a:ext uri="{0D108BD9-81ED-4DB2-BD59-A6C34878D82A}">
                    <a16:rowId xmlns:a16="http://schemas.microsoft.com/office/drawing/2014/main" val="3023901494"/>
                  </a:ext>
                </a:extLst>
              </a:tr>
              <a:tr h="499459">
                <a:tc>
                  <a:txBody>
                    <a:bodyPr/>
                    <a:lstStyle/>
                    <a:p>
                      <a:r>
                        <a:rPr lang="en-GB" dirty="0"/>
                        <a:t>SJ Training</a:t>
                      </a:r>
                    </a:p>
                  </a:txBody>
                  <a:tcPr/>
                </a:tc>
                <a:tc>
                  <a:txBody>
                    <a:bodyPr/>
                    <a:lstStyle/>
                    <a:p>
                      <a:r>
                        <a:rPr lang="en-GB" dirty="0"/>
                        <a:t>8</a:t>
                      </a:r>
                    </a:p>
                  </a:txBody>
                  <a:tcPr/>
                </a:tc>
                <a:tc>
                  <a:txBody>
                    <a:bodyPr/>
                    <a:lstStyle/>
                    <a:p>
                      <a:r>
                        <a:rPr lang="en-GB" dirty="0"/>
                        <a:t>11</a:t>
                      </a:r>
                    </a:p>
                  </a:txBody>
                  <a:tcPr/>
                </a:tc>
                <a:tc>
                  <a:txBody>
                    <a:bodyPr/>
                    <a:lstStyle/>
                    <a:p>
                      <a:endParaRPr lang="en-GB" dirty="0"/>
                    </a:p>
                  </a:txBody>
                  <a:tcPr/>
                </a:tc>
                <a:tc>
                  <a:txBody>
                    <a:bodyPr/>
                    <a:lstStyle/>
                    <a:p>
                      <a:endParaRPr lang="en-GB" dirty="0"/>
                    </a:p>
                  </a:txBody>
                  <a:tcPr>
                    <a:noFill/>
                  </a:tcPr>
                </a:tc>
                <a:tc>
                  <a:txBody>
                    <a:bodyPr/>
                    <a:lstStyle/>
                    <a:p>
                      <a:r>
                        <a:rPr lang="en-GB" dirty="0"/>
                        <a:t>Team Show Jumping</a:t>
                      </a:r>
                    </a:p>
                  </a:txBody>
                  <a:tcPr/>
                </a:tc>
                <a:tc>
                  <a:txBody>
                    <a:bodyPr/>
                    <a:lstStyle/>
                    <a:p>
                      <a:r>
                        <a:rPr lang="en-GB" dirty="0"/>
                        <a:t>9</a:t>
                      </a:r>
                    </a:p>
                  </a:txBody>
                  <a:tcPr/>
                </a:tc>
                <a:tc>
                  <a:txBody>
                    <a:bodyPr/>
                    <a:lstStyle/>
                    <a:p>
                      <a:r>
                        <a:rPr lang="en-GB" dirty="0"/>
                        <a:t>1</a:t>
                      </a:r>
                    </a:p>
                  </a:txBody>
                  <a:tcPr/>
                </a:tc>
                <a:tc>
                  <a:txBody>
                    <a:bodyPr/>
                    <a:lstStyle/>
                    <a:p>
                      <a:endParaRPr lang="en-GB" dirty="0"/>
                    </a:p>
                  </a:txBody>
                  <a:tcPr/>
                </a:tc>
                <a:extLst>
                  <a:ext uri="{0D108BD9-81ED-4DB2-BD59-A6C34878D82A}">
                    <a16:rowId xmlns:a16="http://schemas.microsoft.com/office/drawing/2014/main" val="165965218"/>
                  </a:ext>
                </a:extLst>
              </a:tr>
              <a:tr h="499459">
                <a:tc>
                  <a:txBody>
                    <a:bodyPr/>
                    <a:lstStyle/>
                    <a:p>
                      <a:r>
                        <a:rPr lang="en-GB" dirty="0"/>
                        <a:t>Cross Country Training</a:t>
                      </a:r>
                    </a:p>
                  </a:txBody>
                  <a:tcPr/>
                </a:tc>
                <a:tc>
                  <a:txBody>
                    <a:bodyPr/>
                    <a:lstStyle/>
                    <a:p>
                      <a:r>
                        <a:rPr lang="en-GB" dirty="0"/>
                        <a:t>7</a:t>
                      </a:r>
                    </a:p>
                  </a:txBody>
                  <a:tcPr/>
                </a:tc>
                <a:tc>
                  <a:txBody>
                    <a:bodyPr/>
                    <a:lstStyle/>
                    <a:p>
                      <a:r>
                        <a:rPr lang="en-GB" dirty="0"/>
                        <a:t>3</a:t>
                      </a:r>
                    </a:p>
                  </a:txBody>
                  <a:tcPr/>
                </a:tc>
                <a:tc>
                  <a:txBody>
                    <a:bodyPr/>
                    <a:lstStyle/>
                    <a:p>
                      <a:endParaRPr lang="en-GB" dirty="0"/>
                    </a:p>
                  </a:txBody>
                  <a:tcPr/>
                </a:tc>
                <a:tc>
                  <a:txBody>
                    <a:bodyPr/>
                    <a:lstStyle/>
                    <a:p>
                      <a:endParaRPr lang="en-GB" dirty="0"/>
                    </a:p>
                  </a:txBody>
                  <a:tcPr>
                    <a:noFill/>
                  </a:tcPr>
                </a:tc>
                <a:tc>
                  <a:txBody>
                    <a:bodyPr/>
                    <a:lstStyle/>
                    <a:p>
                      <a:r>
                        <a:rPr lang="en-GB" dirty="0"/>
                        <a:t>Team Cross Country</a:t>
                      </a:r>
                    </a:p>
                  </a:txBody>
                  <a:tcPr/>
                </a:tc>
                <a:tc>
                  <a:txBody>
                    <a:bodyPr/>
                    <a:lstStyle/>
                    <a:p>
                      <a:r>
                        <a:rPr lang="en-GB" dirty="0"/>
                        <a:t>5</a:t>
                      </a:r>
                    </a:p>
                  </a:txBody>
                  <a:tcPr/>
                </a:tc>
                <a:tc>
                  <a:txBody>
                    <a:bodyPr/>
                    <a:lstStyle/>
                    <a:p>
                      <a:r>
                        <a:rPr lang="en-GB" dirty="0"/>
                        <a:t>12</a:t>
                      </a:r>
                    </a:p>
                  </a:txBody>
                  <a:tcPr/>
                </a:tc>
                <a:tc>
                  <a:txBody>
                    <a:bodyPr/>
                    <a:lstStyle/>
                    <a:p>
                      <a:endParaRPr lang="en-GB" dirty="0"/>
                    </a:p>
                  </a:txBody>
                  <a:tcPr/>
                </a:tc>
                <a:extLst>
                  <a:ext uri="{0D108BD9-81ED-4DB2-BD59-A6C34878D82A}">
                    <a16:rowId xmlns:a16="http://schemas.microsoft.com/office/drawing/2014/main" val="453339137"/>
                  </a:ext>
                </a:extLst>
              </a:tr>
              <a:tr h="499459">
                <a:tc>
                  <a:txBody>
                    <a:bodyPr/>
                    <a:lstStyle/>
                    <a:p>
                      <a:r>
                        <a:rPr lang="en-GB" dirty="0" err="1"/>
                        <a:t>Polework</a:t>
                      </a:r>
                      <a:endParaRPr lang="en-GB" dirty="0"/>
                    </a:p>
                  </a:txBody>
                  <a:tcPr/>
                </a:tc>
                <a:tc>
                  <a:txBody>
                    <a:bodyPr/>
                    <a:lstStyle/>
                    <a:p>
                      <a:r>
                        <a:rPr lang="en-GB" dirty="0"/>
                        <a:t>5</a:t>
                      </a:r>
                    </a:p>
                  </a:txBody>
                  <a:tcPr/>
                </a:tc>
                <a:tc>
                  <a:txBody>
                    <a:bodyPr/>
                    <a:lstStyle/>
                    <a:p>
                      <a:r>
                        <a:rPr lang="en-GB" dirty="0"/>
                        <a:t>3</a:t>
                      </a:r>
                    </a:p>
                  </a:txBody>
                  <a:tcPr/>
                </a:tc>
                <a:tc>
                  <a:txBody>
                    <a:bodyPr/>
                    <a:lstStyle/>
                    <a:p>
                      <a:endParaRPr lang="en-GB" dirty="0"/>
                    </a:p>
                  </a:txBody>
                  <a:tcPr/>
                </a:tc>
                <a:tc>
                  <a:txBody>
                    <a:bodyPr/>
                    <a:lstStyle/>
                    <a:p>
                      <a:endParaRPr lang="en-GB" dirty="0"/>
                    </a:p>
                  </a:txBody>
                  <a:tcPr>
                    <a:noFill/>
                  </a:tcPr>
                </a:tc>
                <a:tc>
                  <a:txBody>
                    <a:bodyPr/>
                    <a:lstStyle/>
                    <a:p>
                      <a:r>
                        <a:rPr lang="en-GB" dirty="0"/>
                        <a:t>Confidence</a:t>
                      </a:r>
                    </a:p>
                  </a:txBody>
                  <a:tcPr/>
                </a:tc>
                <a:tc>
                  <a:txBody>
                    <a:bodyPr/>
                    <a:lstStyle/>
                    <a:p>
                      <a:r>
                        <a:rPr lang="en-GB" dirty="0"/>
                        <a:t>0</a:t>
                      </a:r>
                    </a:p>
                  </a:txBody>
                  <a:tcPr/>
                </a:tc>
                <a:tc>
                  <a:txBody>
                    <a:bodyPr/>
                    <a:lstStyle/>
                    <a:p>
                      <a:r>
                        <a:rPr lang="en-GB" dirty="0"/>
                        <a:t>3</a:t>
                      </a:r>
                    </a:p>
                  </a:txBody>
                  <a:tcPr/>
                </a:tc>
                <a:tc>
                  <a:txBody>
                    <a:bodyPr/>
                    <a:lstStyle/>
                    <a:p>
                      <a:endParaRPr lang="en-GB" dirty="0"/>
                    </a:p>
                  </a:txBody>
                  <a:tcPr/>
                </a:tc>
                <a:extLst>
                  <a:ext uri="{0D108BD9-81ED-4DB2-BD59-A6C34878D82A}">
                    <a16:rowId xmlns:a16="http://schemas.microsoft.com/office/drawing/2014/main" val="3284822791"/>
                  </a:ext>
                </a:extLst>
              </a:tr>
              <a:tr h="4994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Camp</a:t>
                      </a:r>
                    </a:p>
                  </a:txBody>
                  <a:tcPr/>
                </a:tc>
                <a:tc>
                  <a:txBody>
                    <a:bodyPr/>
                    <a:lstStyle/>
                    <a:p>
                      <a:r>
                        <a:rPr lang="en-GB" dirty="0"/>
                        <a:t>2</a:t>
                      </a:r>
                    </a:p>
                  </a:txBody>
                  <a:tcPr/>
                </a:tc>
                <a:tc>
                  <a:txBody>
                    <a:bodyPr/>
                    <a:lstStyle/>
                    <a:p>
                      <a:r>
                        <a:rPr lang="en-GB" dirty="0"/>
                        <a:t>10</a:t>
                      </a:r>
                    </a:p>
                  </a:txBody>
                  <a:tcPr/>
                </a:tc>
                <a:tc>
                  <a:txBody>
                    <a:bodyPr/>
                    <a:lstStyle/>
                    <a:p>
                      <a:endParaRPr lang="en-GB" dirty="0"/>
                    </a:p>
                  </a:txBody>
                  <a:tcPr/>
                </a:tc>
                <a:tc>
                  <a:txBody>
                    <a:bodyPr/>
                    <a:lstStyle/>
                    <a:p>
                      <a:endParaRPr lang="en-GB" dirty="0"/>
                    </a:p>
                  </a:txBody>
                  <a:tcPr>
                    <a:noFill/>
                  </a:tcPr>
                </a:tc>
                <a:tc>
                  <a:txBody>
                    <a:bodyPr/>
                    <a:lstStyle/>
                    <a:p>
                      <a:r>
                        <a:rPr lang="en-GB" dirty="0"/>
                        <a:t>Biomechanics</a:t>
                      </a:r>
                    </a:p>
                  </a:txBody>
                  <a:tcPr/>
                </a:tc>
                <a:tc>
                  <a:txBody>
                    <a:bodyPr/>
                    <a:lstStyle/>
                    <a:p>
                      <a:r>
                        <a:rPr lang="en-GB" dirty="0"/>
                        <a:t>2</a:t>
                      </a:r>
                    </a:p>
                  </a:txBody>
                  <a:tcPr/>
                </a:tc>
                <a:tc>
                  <a:txBody>
                    <a:bodyPr/>
                    <a:lstStyle/>
                    <a:p>
                      <a:r>
                        <a:rPr lang="en-GB" dirty="0"/>
                        <a:t>2</a:t>
                      </a:r>
                    </a:p>
                  </a:txBody>
                  <a:tcPr/>
                </a:tc>
                <a:tc>
                  <a:txBody>
                    <a:bodyPr/>
                    <a:lstStyle/>
                    <a:p>
                      <a:endParaRPr lang="en-GB" dirty="0"/>
                    </a:p>
                  </a:txBody>
                  <a:tcPr/>
                </a:tc>
                <a:extLst>
                  <a:ext uri="{0D108BD9-81ED-4DB2-BD59-A6C34878D82A}">
                    <a16:rowId xmlns:a16="http://schemas.microsoft.com/office/drawing/2014/main" val="1271709435"/>
                  </a:ext>
                </a:extLst>
              </a:tr>
              <a:tr h="499459">
                <a:tc>
                  <a:txBody>
                    <a:bodyPr/>
                    <a:lstStyle/>
                    <a:p>
                      <a:r>
                        <a:rPr lang="en-GB" dirty="0" err="1"/>
                        <a:t>Trec</a:t>
                      </a:r>
                      <a:endParaRPr lang="en-GB" dirty="0"/>
                    </a:p>
                  </a:txBody>
                  <a:tcPr/>
                </a:tc>
                <a:tc>
                  <a:txBody>
                    <a:bodyPr/>
                    <a:lstStyle/>
                    <a:p>
                      <a:r>
                        <a:rPr lang="en-GB" dirty="0"/>
                        <a:t>7</a:t>
                      </a:r>
                    </a:p>
                  </a:txBody>
                  <a:tcPr/>
                </a:tc>
                <a:tc>
                  <a:txBody>
                    <a:bodyPr/>
                    <a:lstStyle/>
                    <a:p>
                      <a:r>
                        <a:rPr lang="en-GB" dirty="0"/>
                        <a:t>0</a:t>
                      </a:r>
                    </a:p>
                  </a:txBody>
                  <a:tcPr/>
                </a:tc>
                <a:tc>
                  <a:txBody>
                    <a:bodyPr/>
                    <a:lstStyle/>
                    <a:p>
                      <a:endParaRPr lang="en-GB" dirty="0"/>
                    </a:p>
                  </a:txBody>
                  <a:tcPr/>
                </a:tc>
                <a:tc>
                  <a:txBody>
                    <a:bodyPr/>
                    <a:lstStyle/>
                    <a:p>
                      <a:endParaRPr lang="en-GB" dirty="0"/>
                    </a:p>
                  </a:txBody>
                  <a:tcPr>
                    <a:noFill/>
                  </a:tcPr>
                </a:tc>
                <a:tc>
                  <a:txBody>
                    <a:bodyPr/>
                    <a:lstStyle/>
                    <a:p>
                      <a:r>
                        <a:rPr lang="en-GB" dirty="0"/>
                        <a:t>Social</a:t>
                      </a:r>
                    </a:p>
                  </a:txBody>
                  <a:tcPr/>
                </a:tc>
                <a:tc>
                  <a:txBody>
                    <a:bodyPr/>
                    <a:lstStyle/>
                    <a:p>
                      <a:r>
                        <a:rPr lang="en-GB" dirty="0"/>
                        <a:t>4</a:t>
                      </a:r>
                    </a:p>
                  </a:txBody>
                  <a:tcPr/>
                </a:tc>
                <a:tc>
                  <a:txBody>
                    <a:bodyPr/>
                    <a:lstStyle/>
                    <a:p>
                      <a:r>
                        <a:rPr lang="en-GB" dirty="0"/>
                        <a:t>14</a:t>
                      </a:r>
                    </a:p>
                  </a:txBody>
                  <a:tcPr/>
                </a:tc>
                <a:tc>
                  <a:txBody>
                    <a:bodyPr/>
                    <a:lstStyle/>
                    <a:p>
                      <a:endParaRPr lang="en-GB" dirty="0"/>
                    </a:p>
                  </a:txBody>
                  <a:tcPr/>
                </a:tc>
                <a:extLst>
                  <a:ext uri="{0D108BD9-81ED-4DB2-BD59-A6C34878D82A}">
                    <a16:rowId xmlns:a16="http://schemas.microsoft.com/office/drawing/2014/main" val="3152521959"/>
                  </a:ext>
                </a:extLst>
              </a:tr>
              <a:tr h="499459">
                <a:tc>
                  <a:txBody>
                    <a:bodyPr/>
                    <a:lstStyle/>
                    <a:p>
                      <a:r>
                        <a:rPr lang="en-GB" dirty="0"/>
                        <a:t>Main Show</a:t>
                      </a:r>
                    </a:p>
                  </a:txBody>
                  <a:tcPr/>
                </a:tc>
                <a:tc>
                  <a:txBody>
                    <a:bodyPr/>
                    <a:lstStyle/>
                    <a:p>
                      <a:r>
                        <a:rPr lang="en-GB" dirty="0"/>
                        <a:t>12</a:t>
                      </a:r>
                    </a:p>
                  </a:txBody>
                  <a:tcPr/>
                </a:tc>
                <a:tc>
                  <a:txBody>
                    <a:bodyPr/>
                    <a:lstStyle/>
                    <a:p>
                      <a:r>
                        <a:rPr lang="en-GB" dirty="0"/>
                        <a:t>0</a:t>
                      </a:r>
                    </a:p>
                  </a:txBody>
                  <a:tcPr/>
                </a:tc>
                <a:tc>
                  <a:txBody>
                    <a:bodyPr/>
                    <a:lstStyle/>
                    <a:p>
                      <a:endParaRPr lang="en-GB" dirty="0"/>
                    </a:p>
                  </a:txBody>
                  <a:tcPr/>
                </a:tc>
                <a:tc>
                  <a:txBody>
                    <a:bodyPr/>
                    <a:lstStyle/>
                    <a:p>
                      <a:endParaRPr lang="en-GB" dirty="0"/>
                    </a:p>
                  </a:txBody>
                  <a:tcPr>
                    <a:noFill/>
                  </a:tcPr>
                </a:tc>
                <a:tc>
                  <a:txBody>
                    <a:bodyPr/>
                    <a:lstStyle/>
                    <a:p>
                      <a:r>
                        <a:rPr lang="en-GB" dirty="0"/>
                        <a:t>Membership</a:t>
                      </a:r>
                    </a:p>
                  </a:txBody>
                  <a:tcPr/>
                </a:tc>
                <a:tc>
                  <a:txBody>
                    <a:bodyPr/>
                    <a:lstStyle/>
                    <a:p>
                      <a:r>
                        <a:rPr lang="en-GB" dirty="0"/>
                        <a:t>17</a:t>
                      </a:r>
                    </a:p>
                  </a:txBody>
                  <a:tcPr/>
                </a:tc>
                <a:tc>
                  <a:txBody>
                    <a:bodyPr/>
                    <a:lstStyle/>
                    <a:p>
                      <a:r>
                        <a:rPr lang="en-GB" dirty="0"/>
                        <a:t>20</a:t>
                      </a:r>
                    </a:p>
                  </a:txBody>
                  <a:tcPr/>
                </a:tc>
                <a:tc>
                  <a:txBody>
                    <a:bodyPr/>
                    <a:lstStyle/>
                    <a:p>
                      <a:endParaRPr lang="en-GB" dirty="0"/>
                    </a:p>
                  </a:txBody>
                  <a:tcPr/>
                </a:tc>
                <a:extLst>
                  <a:ext uri="{0D108BD9-81ED-4DB2-BD59-A6C34878D82A}">
                    <a16:rowId xmlns:a16="http://schemas.microsoft.com/office/drawing/2014/main" val="861339211"/>
                  </a:ext>
                </a:extLst>
              </a:tr>
            </a:tbl>
          </a:graphicData>
        </a:graphic>
      </p:graphicFrame>
      <p:sp>
        <p:nvSpPr>
          <p:cNvPr id="6" name="Right Arrow 5"/>
          <p:cNvSpPr/>
          <p:nvPr/>
        </p:nvSpPr>
        <p:spPr>
          <a:xfrm>
            <a:off x="5119654" y="2128535"/>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7" name="Right Arrow 6"/>
          <p:cNvSpPr/>
          <p:nvPr/>
        </p:nvSpPr>
        <p:spPr>
          <a:xfrm rot="16200000">
            <a:off x="5114620" y="2722466"/>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Right Arrow 7"/>
          <p:cNvSpPr/>
          <p:nvPr/>
        </p:nvSpPr>
        <p:spPr>
          <a:xfrm rot="16200000">
            <a:off x="5114620" y="3229037"/>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9" name="Right Arrow 8"/>
          <p:cNvSpPr/>
          <p:nvPr/>
        </p:nvSpPr>
        <p:spPr>
          <a:xfrm rot="5400000">
            <a:off x="5114620" y="3732330"/>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0" name="Right Arrow 9"/>
          <p:cNvSpPr/>
          <p:nvPr/>
        </p:nvSpPr>
        <p:spPr>
          <a:xfrm rot="5400000">
            <a:off x="5104571" y="4221008"/>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1" name="Right Arrow 10"/>
          <p:cNvSpPr/>
          <p:nvPr/>
        </p:nvSpPr>
        <p:spPr>
          <a:xfrm rot="16200000">
            <a:off x="5114620" y="4699924"/>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2" name="Right Arrow 11"/>
          <p:cNvSpPr/>
          <p:nvPr/>
        </p:nvSpPr>
        <p:spPr>
          <a:xfrm rot="5400000">
            <a:off x="5089508" y="5229478"/>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3" name="Right Arrow 12"/>
          <p:cNvSpPr/>
          <p:nvPr/>
        </p:nvSpPr>
        <p:spPr>
          <a:xfrm rot="5400000">
            <a:off x="5104571" y="5732833"/>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4" name="Right Arrow 13"/>
          <p:cNvSpPr/>
          <p:nvPr/>
        </p:nvSpPr>
        <p:spPr>
          <a:xfrm rot="16200000">
            <a:off x="10403120" y="2114092"/>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5" name="Right Arrow 14"/>
          <p:cNvSpPr/>
          <p:nvPr/>
        </p:nvSpPr>
        <p:spPr>
          <a:xfrm>
            <a:off x="10403120" y="2710118"/>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6" name="Right Arrow 15"/>
          <p:cNvSpPr/>
          <p:nvPr/>
        </p:nvSpPr>
        <p:spPr>
          <a:xfrm rot="5400000">
            <a:off x="10403120" y="3229036"/>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7" name="Right Arrow 16"/>
          <p:cNvSpPr/>
          <p:nvPr/>
        </p:nvSpPr>
        <p:spPr>
          <a:xfrm rot="16200000">
            <a:off x="10414707" y="3725616"/>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8" name="Right Arrow 17"/>
          <p:cNvSpPr/>
          <p:nvPr/>
        </p:nvSpPr>
        <p:spPr>
          <a:xfrm rot="16200000">
            <a:off x="10393071" y="4221008"/>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9" name="Right Arrow 18"/>
          <p:cNvSpPr/>
          <p:nvPr/>
        </p:nvSpPr>
        <p:spPr>
          <a:xfrm>
            <a:off x="10416654" y="4723428"/>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ight Arrow 19"/>
          <p:cNvSpPr/>
          <p:nvPr/>
        </p:nvSpPr>
        <p:spPr>
          <a:xfrm rot="16200000">
            <a:off x="10404250" y="5205456"/>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1" name="Right Arrow 20"/>
          <p:cNvSpPr/>
          <p:nvPr/>
        </p:nvSpPr>
        <p:spPr>
          <a:xfrm rot="16200000">
            <a:off x="10414707" y="5701752"/>
            <a:ext cx="472274" cy="4119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75204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855" y="489020"/>
            <a:ext cx="9875520" cy="696686"/>
          </a:xfrm>
        </p:spPr>
        <p:txBody>
          <a:bodyPr/>
          <a:lstStyle/>
          <a:p>
            <a:r>
              <a:rPr lang="en-GB" dirty="0">
                <a:solidFill>
                  <a:srgbClr val="FF0000"/>
                </a:solidFill>
              </a:rPr>
              <a:t>Treasurer’s Report – Refunds &amp; </a:t>
            </a:r>
            <a:r>
              <a:rPr lang="en-GB" dirty="0" smtClean="0">
                <a:solidFill>
                  <a:srgbClr val="FF0000"/>
                </a:solidFill>
              </a:rPr>
              <a:t>Fees (£)</a:t>
            </a:r>
            <a:endParaRPr lang="en-GB" dirty="0">
              <a:solidFill>
                <a:srgbClr val="FF0000"/>
              </a:solidFill>
            </a:endParaRPr>
          </a:p>
        </p:txBody>
      </p:sp>
      <p:graphicFrame>
        <p:nvGraphicFramePr>
          <p:cNvPr id="4" name="Chart 3"/>
          <p:cNvGraphicFramePr>
            <a:graphicFrameLocks/>
          </p:cNvGraphicFramePr>
          <p:nvPr>
            <p:extLst/>
          </p:nvPr>
        </p:nvGraphicFramePr>
        <p:xfrm>
          <a:off x="597568" y="1965960"/>
          <a:ext cx="45720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5169568" y="1902193"/>
          <a:ext cx="7022432" cy="40137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val="1964666407"/>
              </p:ext>
            </p:extLst>
          </p:nvPr>
        </p:nvGraphicFramePr>
        <p:xfrm>
          <a:off x="6535233" y="1799159"/>
          <a:ext cx="5377690" cy="40530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extLst>
              <p:ext uri="{D42A27DB-BD31-4B8C-83A1-F6EECF244321}">
                <p14:modId xmlns:p14="http://schemas.microsoft.com/office/powerpoint/2010/main" val="2567291896"/>
              </p:ext>
            </p:extLst>
          </p:nvPr>
        </p:nvGraphicFramePr>
        <p:xfrm>
          <a:off x="-407267" y="1799158"/>
          <a:ext cx="7581790" cy="411677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6999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807" y="438778"/>
            <a:ext cx="9875520" cy="716782"/>
          </a:xfrm>
        </p:spPr>
        <p:txBody>
          <a:bodyPr>
            <a:normAutofit fontScale="90000"/>
          </a:bodyPr>
          <a:lstStyle/>
          <a:p>
            <a:r>
              <a:rPr lang="en-GB" dirty="0">
                <a:solidFill>
                  <a:srgbClr val="FF0000"/>
                </a:solidFill>
              </a:rPr>
              <a:t>Treasurer’s Report Income v </a:t>
            </a:r>
            <a:r>
              <a:rPr lang="en-GB" dirty="0" smtClean="0">
                <a:solidFill>
                  <a:srgbClr val="FF0000"/>
                </a:solidFill>
              </a:rPr>
              <a:t>Expenditure (£)</a:t>
            </a:r>
            <a:endParaRPr lang="en-GB"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245892882"/>
              </p:ext>
            </p:extLst>
          </p:nvPr>
        </p:nvGraphicFramePr>
        <p:xfrm>
          <a:off x="1102807" y="1276130"/>
          <a:ext cx="5305529" cy="5009653"/>
        </p:xfrm>
        <a:graphic>
          <a:graphicData uri="http://schemas.openxmlformats.org/drawingml/2006/table">
            <a:tbl>
              <a:tblPr>
                <a:tableStyleId>{5C22544A-7EE6-4342-B048-85BDC9FD1C3A}</a:tableStyleId>
              </a:tblPr>
              <a:tblGrid>
                <a:gridCol w="1367735">
                  <a:extLst>
                    <a:ext uri="{9D8B030D-6E8A-4147-A177-3AD203B41FA5}">
                      <a16:colId xmlns:a16="http://schemas.microsoft.com/office/drawing/2014/main" val="595380212"/>
                    </a:ext>
                  </a:extLst>
                </a:gridCol>
                <a:gridCol w="1469205">
                  <a:extLst>
                    <a:ext uri="{9D8B030D-6E8A-4147-A177-3AD203B41FA5}">
                      <a16:colId xmlns:a16="http://schemas.microsoft.com/office/drawing/2014/main" val="3548610037"/>
                    </a:ext>
                  </a:extLst>
                </a:gridCol>
                <a:gridCol w="1066193">
                  <a:extLst>
                    <a:ext uri="{9D8B030D-6E8A-4147-A177-3AD203B41FA5}">
                      <a16:colId xmlns:a16="http://schemas.microsoft.com/office/drawing/2014/main" val="902276404"/>
                    </a:ext>
                  </a:extLst>
                </a:gridCol>
                <a:gridCol w="1402396">
                  <a:extLst>
                    <a:ext uri="{9D8B030D-6E8A-4147-A177-3AD203B41FA5}">
                      <a16:colId xmlns:a16="http://schemas.microsoft.com/office/drawing/2014/main" val="159978457"/>
                    </a:ext>
                  </a:extLst>
                </a:gridCol>
              </a:tblGrid>
              <a:tr h="515989">
                <a:tc>
                  <a:txBody>
                    <a:bodyPr/>
                    <a:lstStyle/>
                    <a:p>
                      <a:pPr algn="l" fontAlgn="b"/>
                      <a:r>
                        <a:rPr lang="en-GB" sz="1200" b="1" u="none" strike="noStrike" dirty="0">
                          <a:effectLst/>
                        </a:rPr>
                        <a:t> </a:t>
                      </a:r>
                      <a:endParaRPr lang="en-GB"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b="1" u="none" strike="noStrike" dirty="0">
                          <a:effectLst/>
                        </a:rPr>
                        <a:t>Income</a:t>
                      </a:r>
                      <a:endParaRPr lang="en-GB"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b="1" i="0" u="none" strike="noStrike" dirty="0">
                          <a:solidFill>
                            <a:srgbClr val="000000"/>
                          </a:solidFill>
                          <a:effectLst/>
                          <a:latin typeface="Calibri" panose="020F0502020204030204" pitchFamily="34" charset="0"/>
                        </a:rPr>
                        <a:t>Expenditure</a:t>
                      </a:r>
                    </a:p>
                  </a:txBody>
                  <a:tcPr marL="0" marR="0" marT="0" marB="0" anchor="b"/>
                </a:tc>
                <a:tc>
                  <a:txBody>
                    <a:bodyPr/>
                    <a:lstStyle/>
                    <a:p>
                      <a:pPr algn="r" fontAlgn="b"/>
                      <a:r>
                        <a:rPr lang="en-GB" sz="1200" b="1" u="none" strike="noStrike" dirty="0">
                          <a:effectLst/>
                        </a:rPr>
                        <a:t>TOTAL PROFIT AND LOSS</a:t>
                      </a:r>
                      <a:endParaRPr lang="en-GB" sz="12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1295486"/>
                  </a:ext>
                </a:extLst>
              </a:tr>
              <a:tr h="257994">
                <a:tc>
                  <a:txBody>
                    <a:bodyPr/>
                    <a:lstStyle/>
                    <a:p>
                      <a:pPr algn="l" fontAlgn="b"/>
                      <a:r>
                        <a:rPr lang="en-GB" sz="1200" u="none" strike="noStrike" dirty="0">
                          <a:effectLst/>
                        </a:rPr>
                        <a:t> AGM </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£0</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-£475</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-£475</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05050710"/>
                  </a:ext>
                </a:extLst>
              </a:tr>
              <a:tr h="257994">
                <a:tc>
                  <a:txBody>
                    <a:bodyPr/>
                    <a:lstStyle/>
                    <a:p>
                      <a:pPr algn="l" fontAlgn="b"/>
                      <a:r>
                        <a:rPr lang="en-GB" sz="1200" u="none" strike="noStrike" dirty="0">
                          <a:effectLst/>
                        </a:rPr>
                        <a:t> Biomechanics </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£630</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-£641</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-£11</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01403105"/>
                  </a:ext>
                </a:extLst>
              </a:tr>
              <a:tr h="257994">
                <a:tc>
                  <a:txBody>
                    <a:bodyPr/>
                    <a:lstStyle/>
                    <a:p>
                      <a:pPr algn="l" fontAlgn="b"/>
                      <a:r>
                        <a:rPr lang="en-GB" sz="1200" u="none" strike="noStrike">
                          <a:effectLst/>
                        </a:rPr>
                        <a:t> Camp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£3,706</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-£3,308</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£398</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44472240"/>
                  </a:ext>
                </a:extLst>
              </a:tr>
              <a:tr h="257994">
                <a:tc>
                  <a:txBody>
                    <a:bodyPr/>
                    <a:lstStyle/>
                    <a:p>
                      <a:pPr algn="l" fontAlgn="b"/>
                      <a:r>
                        <a:rPr lang="en-GB" sz="1200" u="none" strike="noStrike">
                          <a:effectLst/>
                        </a:rPr>
                        <a:t> Confidence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£656</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-£433</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£223</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55792739"/>
                  </a:ext>
                </a:extLst>
              </a:tr>
              <a:tr h="257994">
                <a:tc>
                  <a:txBody>
                    <a:bodyPr/>
                    <a:lstStyle/>
                    <a:p>
                      <a:pPr algn="l" fontAlgn="b"/>
                      <a:r>
                        <a:rPr lang="en-GB" sz="1200" u="none" strike="noStrike">
                          <a:effectLst/>
                        </a:rPr>
                        <a:t> Combined Training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£230</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-£149</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£80</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78688782"/>
                  </a:ext>
                </a:extLst>
              </a:tr>
              <a:tr h="257994">
                <a:tc>
                  <a:txBody>
                    <a:bodyPr/>
                    <a:lstStyle/>
                    <a:p>
                      <a:pPr algn="l" fontAlgn="b"/>
                      <a:r>
                        <a:rPr lang="en-GB" sz="1200" u="none" strike="noStrike">
                          <a:effectLst/>
                        </a:rPr>
                        <a:t> Dressage Training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£672</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-£773</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-£101</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4235453"/>
                  </a:ext>
                </a:extLst>
              </a:tr>
              <a:tr h="257994">
                <a:tc>
                  <a:txBody>
                    <a:bodyPr/>
                    <a:lstStyle/>
                    <a:p>
                      <a:pPr algn="l" fontAlgn="b"/>
                      <a:r>
                        <a:rPr lang="en-GB" sz="1200" u="none" strike="noStrike" dirty="0">
                          <a:effectLst/>
                        </a:rPr>
                        <a:t> Membership </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£3,221</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-£1,540</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£1,680</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47213544"/>
                  </a:ext>
                </a:extLst>
              </a:tr>
              <a:tr h="257994">
                <a:tc>
                  <a:txBody>
                    <a:bodyPr/>
                    <a:lstStyle/>
                    <a:p>
                      <a:pPr algn="l" fontAlgn="b"/>
                      <a:r>
                        <a:rPr lang="en-GB" sz="1200" u="none" strike="noStrike">
                          <a:effectLst/>
                        </a:rPr>
                        <a:t> Polework Clinic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£245</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-£248</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-£3</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70085091"/>
                  </a:ext>
                </a:extLst>
              </a:tr>
              <a:tr h="257994">
                <a:tc>
                  <a:txBody>
                    <a:bodyPr/>
                    <a:lstStyle/>
                    <a:p>
                      <a:pPr algn="l" fontAlgn="b"/>
                      <a:r>
                        <a:rPr lang="en-GB" sz="1200" u="none" strike="noStrike" dirty="0">
                          <a:effectLst/>
                        </a:rPr>
                        <a:t> SJ Training </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£1,430</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-£1,347</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£83</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69917011"/>
                  </a:ext>
                </a:extLst>
              </a:tr>
              <a:tr h="257994">
                <a:tc>
                  <a:txBody>
                    <a:bodyPr/>
                    <a:lstStyle/>
                    <a:p>
                      <a:pPr algn="l" fontAlgn="b"/>
                      <a:r>
                        <a:rPr lang="en-GB" sz="1200" u="none" strike="noStrike">
                          <a:effectLst/>
                        </a:rPr>
                        <a:t> Social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£2,356</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-£2,126</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£230</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04731473"/>
                  </a:ext>
                </a:extLst>
              </a:tr>
              <a:tr h="257994">
                <a:tc>
                  <a:txBody>
                    <a:bodyPr/>
                    <a:lstStyle/>
                    <a:p>
                      <a:pPr algn="l" fontAlgn="b"/>
                      <a:r>
                        <a:rPr lang="en-GB" sz="1200" u="none" strike="noStrike">
                          <a:effectLst/>
                        </a:rPr>
                        <a:t> Sundries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a:t>
                      </a:r>
                      <a:r>
                        <a:rPr lang="en-GB" sz="1200" u="none" strike="noStrike" dirty="0" smtClean="0">
                          <a:effectLst/>
                        </a:rPr>
                        <a:t>152</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-£750</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smtClean="0">
                          <a:effectLst/>
                        </a:rPr>
                        <a:t>-£598</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93254739"/>
                  </a:ext>
                </a:extLst>
              </a:tr>
              <a:tr h="279804">
                <a:tc>
                  <a:txBody>
                    <a:bodyPr/>
                    <a:lstStyle/>
                    <a:p>
                      <a:pPr algn="l" fontAlgn="b"/>
                      <a:r>
                        <a:rPr lang="en-GB" sz="1200" u="none" strike="noStrike">
                          <a:effectLst/>
                        </a:rPr>
                        <a:t> Team Combined Training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£454</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-£477</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-£23</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06410511"/>
                  </a:ext>
                </a:extLst>
              </a:tr>
              <a:tr h="257994">
                <a:tc>
                  <a:txBody>
                    <a:bodyPr/>
                    <a:lstStyle/>
                    <a:p>
                      <a:pPr algn="l" fontAlgn="b"/>
                      <a:r>
                        <a:rPr lang="en-GB" sz="1200" u="none" strike="noStrike">
                          <a:effectLst/>
                        </a:rPr>
                        <a:t> Team Dressage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£1,493</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-£1,494</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-£2</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34858043"/>
                  </a:ext>
                </a:extLst>
              </a:tr>
              <a:tr h="257994">
                <a:tc>
                  <a:txBody>
                    <a:bodyPr/>
                    <a:lstStyle/>
                    <a:p>
                      <a:pPr algn="l" fontAlgn="b"/>
                      <a:r>
                        <a:rPr lang="en-GB" sz="1200" u="none" strike="noStrike">
                          <a:effectLst/>
                        </a:rPr>
                        <a:t> Team Show Jumping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£131</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-£406</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-£275</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44458159"/>
                  </a:ext>
                </a:extLst>
              </a:tr>
              <a:tr h="257994">
                <a:tc>
                  <a:txBody>
                    <a:bodyPr/>
                    <a:lstStyle/>
                    <a:p>
                      <a:pPr algn="l" fontAlgn="b"/>
                      <a:r>
                        <a:rPr lang="en-GB" sz="1200" u="none" strike="noStrike">
                          <a:effectLst/>
                        </a:rPr>
                        <a:t> Team XC </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£1,845</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-£2,513</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-£668</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02585486"/>
                  </a:ext>
                </a:extLst>
              </a:tr>
              <a:tr h="257994">
                <a:tc>
                  <a:txBody>
                    <a:bodyPr/>
                    <a:lstStyle/>
                    <a:p>
                      <a:pPr algn="l" fontAlgn="b"/>
                      <a:r>
                        <a:rPr lang="en-GB" sz="1200" u="none" strike="noStrike" dirty="0">
                          <a:effectLst/>
                        </a:rPr>
                        <a:t> XC Training </a:t>
                      </a:r>
                      <a:endParaRPr lang="en-GB"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£634</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a:effectLst/>
                        </a:rPr>
                        <a:t>-£694</a:t>
                      </a:r>
                      <a:endParaRPr lang="en-GB"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200" u="none" strike="noStrike" dirty="0">
                          <a:effectLst/>
                        </a:rPr>
                        <a:t>-£59</a:t>
                      </a:r>
                      <a:endParaRPr lang="en-GB"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93026650"/>
                  </a:ext>
                </a:extLst>
              </a:tr>
              <a:tr h="257994">
                <a:tc>
                  <a:txBody>
                    <a:bodyPr/>
                    <a:lstStyle/>
                    <a:p>
                      <a:pPr algn="l" fontAlgn="b"/>
                      <a:r>
                        <a:rPr lang="en-GB" sz="1200" b="1" u="none" strike="noStrike" dirty="0">
                          <a:effectLst/>
                        </a:rPr>
                        <a:t> TOTAL </a:t>
                      </a:r>
                      <a:endParaRPr lang="en-GB"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b="1" u="none" strike="noStrike" dirty="0">
                          <a:effectLst/>
                        </a:rPr>
                        <a:t>£18,774</a:t>
                      </a:r>
                      <a:endParaRPr lang="en-GB"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b="1" u="none" strike="noStrike" dirty="0">
                          <a:effectLst/>
                        </a:rPr>
                        <a:t>-£17,375</a:t>
                      </a:r>
                      <a:endParaRPr lang="en-GB"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200" b="1" u="none" strike="noStrike" dirty="0" smtClean="0">
                          <a:effectLst/>
                        </a:rPr>
                        <a:t>£478</a:t>
                      </a:r>
                      <a:endParaRPr lang="en-GB" sz="12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85492668"/>
                  </a:ext>
                </a:extLst>
              </a:tr>
            </a:tbl>
          </a:graphicData>
        </a:graphic>
      </p:graphicFrame>
      <p:sp>
        <p:nvSpPr>
          <p:cNvPr id="6" name="TextBox 5"/>
          <p:cNvSpPr txBox="1"/>
          <p:nvPr/>
        </p:nvSpPr>
        <p:spPr>
          <a:xfrm>
            <a:off x="7571936" y="2442128"/>
            <a:ext cx="3406391" cy="2677656"/>
          </a:xfrm>
          <a:prstGeom prst="rect">
            <a:avLst/>
          </a:prstGeom>
          <a:noFill/>
        </p:spPr>
        <p:txBody>
          <a:bodyPr wrap="square" rtlCol="0">
            <a:spAutoFit/>
          </a:bodyPr>
          <a:lstStyle/>
          <a:p>
            <a:r>
              <a:rPr lang="en-GB" sz="2400" b="1" dirty="0" smtClean="0">
                <a:solidFill>
                  <a:srgbClr val="0070C0"/>
                </a:solidFill>
              </a:rPr>
              <a:t>2019 		£478 Profit</a:t>
            </a:r>
          </a:p>
          <a:p>
            <a:r>
              <a:rPr lang="en-GB" sz="2400" dirty="0" smtClean="0">
                <a:solidFill>
                  <a:srgbClr val="0070C0"/>
                </a:solidFill>
              </a:rPr>
              <a:t>2018 		£</a:t>
            </a:r>
            <a:r>
              <a:rPr lang="en-GB" sz="2400" dirty="0">
                <a:solidFill>
                  <a:srgbClr val="0070C0"/>
                </a:solidFill>
              </a:rPr>
              <a:t>1262 Loss</a:t>
            </a:r>
          </a:p>
          <a:p>
            <a:r>
              <a:rPr lang="en-GB" sz="2400" dirty="0" smtClean="0">
                <a:solidFill>
                  <a:srgbClr val="0070C0"/>
                </a:solidFill>
              </a:rPr>
              <a:t>2017 		£</a:t>
            </a:r>
            <a:r>
              <a:rPr lang="en-GB" sz="2400" dirty="0">
                <a:solidFill>
                  <a:srgbClr val="0070C0"/>
                </a:solidFill>
              </a:rPr>
              <a:t>2634 </a:t>
            </a:r>
            <a:r>
              <a:rPr lang="en-GB" sz="2400" dirty="0" smtClean="0">
                <a:solidFill>
                  <a:srgbClr val="0070C0"/>
                </a:solidFill>
              </a:rPr>
              <a:t>Profit</a:t>
            </a:r>
          </a:p>
          <a:p>
            <a:endParaRPr lang="en-GB" sz="2400" dirty="0">
              <a:solidFill>
                <a:srgbClr val="0070C0"/>
              </a:solidFill>
            </a:endParaRPr>
          </a:p>
          <a:p>
            <a:r>
              <a:rPr lang="en-GB" sz="2400" dirty="0" err="1" smtClean="0">
                <a:solidFill>
                  <a:srgbClr val="0070C0"/>
                </a:solidFill>
              </a:rPr>
              <a:t>Natwest</a:t>
            </a:r>
            <a:r>
              <a:rPr lang="en-GB" sz="2400" dirty="0" smtClean="0">
                <a:solidFill>
                  <a:srgbClr val="0070C0"/>
                </a:solidFill>
              </a:rPr>
              <a:t> 	£4,933.39</a:t>
            </a:r>
          </a:p>
          <a:p>
            <a:r>
              <a:rPr lang="en-GB" sz="2400" dirty="0" err="1" smtClean="0">
                <a:solidFill>
                  <a:srgbClr val="0070C0"/>
                </a:solidFill>
              </a:rPr>
              <a:t>Paypal</a:t>
            </a:r>
            <a:r>
              <a:rPr lang="en-GB" sz="2400" dirty="0" smtClean="0">
                <a:solidFill>
                  <a:srgbClr val="0070C0"/>
                </a:solidFill>
              </a:rPr>
              <a:t>		£5,018.84</a:t>
            </a:r>
          </a:p>
          <a:p>
            <a:r>
              <a:rPr lang="en-GB" sz="2400" b="1" dirty="0" smtClean="0">
                <a:solidFill>
                  <a:srgbClr val="0070C0"/>
                </a:solidFill>
              </a:rPr>
              <a:t>Total		£9,952.23</a:t>
            </a:r>
            <a:endParaRPr lang="en-GB" sz="2400" b="1" dirty="0">
              <a:solidFill>
                <a:srgbClr val="0070C0"/>
              </a:solidFill>
            </a:endParaRPr>
          </a:p>
        </p:txBody>
      </p:sp>
    </p:spTree>
    <p:extLst>
      <p:ext uri="{BB962C8B-B14F-4D97-AF65-F5344CB8AC3E}">
        <p14:creationId xmlns:p14="http://schemas.microsoft.com/office/powerpoint/2010/main" val="150767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877556"/>
          </a:xfrm>
        </p:spPr>
        <p:txBody>
          <a:bodyPr/>
          <a:lstStyle/>
          <a:p>
            <a:r>
              <a:rPr lang="en-GB" dirty="0">
                <a:solidFill>
                  <a:srgbClr val="FF0000"/>
                </a:solidFill>
              </a:rPr>
              <a:t>Election of Officers and Committee</a:t>
            </a:r>
          </a:p>
        </p:txBody>
      </p:sp>
      <p:sp>
        <p:nvSpPr>
          <p:cNvPr id="3" name="Content Placeholder 2"/>
          <p:cNvSpPr>
            <a:spLocks noGrp="1"/>
          </p:cNvSpPr>
          <p:nvPr>
            <p:ph idx="1"/>
          </p:nvPr>
        </p:nvSpPr>
        <p:spPr/>
        <p:txBody>
          <a:bodyPr/>
          <a:lstStyle/>
          <a:p>
            <a:r>
              <a:rPr lang="en-GB" dirty="0">
                <a:solidFill>
                  <a:srgbClr val="0070C0"/>
                </a:solidFill>
              </a:rPr>
              <a:t>Vice Chair – Karen Newman</a:t>
            </a:r>
          </a:p>
          <a:p>
            <a:r>
              <a:rPr lang="en-GB" dirty="0">
                <a:solidFill>
                  <a:srgbClr val="0070C0"/>
                </a:solidFill>
              </a:rPr>
              <a:t>Treasurer – Justin Byrd</a:t>
            </a:r>
          </a:p>
          <a:p>
            <a:r>
              <a:rPr lang="en-GB" dirty="0">
                <a:solidFill>
                  <a:srgbClr val="0070C0"/>
                </a:solidFill>
              </a:rPr>
              <a:t>Secretary – Georgina Kester</a:t>
            </a:r>
          </a:p>
          <a:p>
            <a:r>
              <a:rPr lang="en-GB" dirty="0">
                <a:solidFill>
                  <a:srgbClr val="0070C0"/>
                </a:solidFill>
              </a:rPr>
              <a:t>Membership Secretary – Tina East</a:t>
            </a:r>
          </a:p>
          <a:p>
            <a:r>
              <a:rPr lang="en-GB" dirty="0">
                <a:solidFill>
                  <a:srgbClr val="0070C0"/>
                </a:solidFill>
              </a:rPr>
              <a:t>Chairman – Wendy Thomas</a:t>
            </a:r>
          </a:p>
          <a:p>
            <a:r>
              <a:rPr lang="en-GB" dirty="0">
                <a:solidFill>
                  <a:srgbClr val="0070C0"/>
                </a:solidFill>
              </a:rPr>
              <a:t>Committee – Jan Barlow, Naomi Henderson, Janet Skinner, Jo Holliday, </a:t>
            </a:r>
            <a:r>
              <a:rPr lang="en-GB" dirty="0" err="1">
                <a:solidFill>
                  <a:srgbClr val="0070C0"/>
                </a:solidFill>
              </a:rPr>
              <a:t>Kajsa</a:t>
            </a:r>
            <a:r>
              <a:rPr lang="en-GB" dirty="0">
                <a:solidFill>
                  <a:srgbClr val="0070C0"/>
                </a:solidFill>
              </a:rPr>
              <a:t> </a:t>
            </a:r>
            <a:r>
              <a:rPr lang="en-GB" dirty="0" err="1">
                <a:solidFill>
                  <a:srgbClr val="0070C0"/>
                </a:solidFill>
              </a:rPr>
              <a:t>Paulrud</a:t>
            </a:r>
            <a:r>
              <a:rPr lang="en-GB" dirty="0">
                <a:solidFill>
                  <a:srgbClr val="0070C0"/>
                </a:solidFill>
              </a:rPr>
              <a:t>, Fiona </a:t>
            </a:r>
            <a:r>
              <a:rPr lang="en-GB" dirty="0" err="1">
                <a:solidFill>
                  <a:srgbClr val="0070C0"/>
                </a:solidFill>
              </a:rPr>
              <a:t>Bithell</a:t>
            </a:r>
            <a:r>
              <a:rPr lang="en-GB" dirty="0">
                <a:solidFill>
                  <a:srgbClr val="0070C0"/>
                </a:solidFill>
              </a:rPr>
              <a:t>, Andy </a:t>
            </a:r>
            <a:r>
              <a:rPr lang="en-GB" dirty="0" err="1">
                <a:solidFill>
                  <a:srgbClr val="0070C0"/>
                </a:solidFill>
              </a:rPr>
              <a:t>Bithell</a:t>
            </a:r>
            <a:endParaRPr lang="en-GB" dirty="0">
              <a:solidFill>
                <a:srgbClr val="0070C0"/>
              </a:solidFill>
            </a:endParaRPr>
          </a:p>
          <a:p>
            <a:r>
              <a:rPr lang="en-GB" dirty="0">
                <a:solidFill>
                  <a:srgbClr val="0070C0"/>
                </a:solidFill>
              </a:rPr>
              <a:t>Retiring committee members – Kate Connell – thankyou.</a:t>
            </a:r>
          </a:p>
          <a:p>
            <a:endParaRPr lang="en-GB" dirty="0"/>
          </a:p>
        </p:txBody>
      </p:sp>
    </p:spTree>
    <p:extLst>
      <p:ext uri="{BB962C8B-B14F-4D97-AF65-F5344CB8AC3E}">
        <p14:creationId xmlns:p14="http://schemas.microsoft.com/office/powerpoint/2010/main" val="143005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89020"/>
            <a:ext cx="9875520" cy="756976"/>
          </a:xfrm>
        </p:spPr>
        <p:txBody>
          <a:bodyPr/>
          <a:lstStyle/>
          <a:p>
            <a:r>
              <a:rPr lang="en-GB" dirty="0">
                <a:solidFill>
                  <a:srgbClr val="FF0000"/>
                </a:solidFill>
              </a:rPr>
              <a:t>Closing Remarks &amp; AOB</a:t>
            </a:r>
          </a:p>
        </p:txBody>
      </p:sp>
      <p:sp>
        <p:nvSpPr>
          <p:cNvPr id="3" name="Content Placeholder 2"/>
          <p:cNvSpPr>
            <a:spLocks noGrp="1"/>
          </p:cNvSpPr>
          <p:nvPr>
            <p:ph idx="1"/>
          </p:nvPr>
        </p:nvSpPr>
        <p:spPr>
          <a:xfrm>
            <a:off x="1143000" y="1553978"/>
            <a:ext cx="9872871" cy="4434214"/>
          </a:xfrm>
        </p:spPr>
        <p:txBody>
          <a:bodyPr>
            <a:normAutofit fontScale="92500" lnSpcReduction="20000"/>
          </a:bodyPr>
          <a:lstStyle/>
          <a:p>
            <a:r>
              <a:rPr lang="en-GB" dirty="0">
                <a:solidFill>
                  <a:srgbClr val="0070C0"/>
                </a:solidFill>
              </a:rPr>
              <a:t>It has been a busy year with more and more Area competitions and a renewed focus on offering activities for all abilities.  The Camps have been re-introduced and proved popular.  We have also had many non-horse events and these appear (on the whole) to have been very well received!!</a:t>
            </a:r>
          </a:p>
          <a:p>
            <a:r>
              <a:rPr lang="en-GB" dirty="0">
                <a:solidFill>
                  <a:srgbClr val="0070C0"/>
                </a:solidFill>
              </a:rPr>
              <a:t>We ran the Area 10 Dressage to Music qualifier this year and have offered to do this one again.  This helps our commitment to the Area committee, and was a relaxed and very well run day.  </a:t>
            </a:r>
          </a:p>
          <a:p>
            <a:r>
              <a:rPr lang="en-GB" dirty="0">
                <a:solidFill>
                  <a:srgbClr val="0070C0"/>
                </a:solidFill>
              </a:rPr>
              <a:t>Ours is a really friendly and supportive club, and our membership has grown throughout the year, now 106 members (91 in 2018).  We have a new membership form – that has been much simplified – so please fill this out when you renew.  There are many ‘formal’ clinics, teams etc but also informal outings (meeting up for a hack etc) and it is the spirit of taking part with your friends and enjoying the social aspect that membership offers that keeps us all going.</a:t>
            </a:r>
          </a:p>
          <a:p>
            <a:r>
              <a:rPr lang="en-GB" dirty="0">
                <a:solidFill>
                  <a:srgbClr val="0070C0"/>
                </a:solidFill>
              </a:rPr>
              <a:t>We have thrived for over 70 years and remain one of the biggest clubs in Area 10. </a:t>
            </a:r>
          </a:p>
          <a:p>
            <a:r>
              <a:rPr lang="en-GB" dirty="0">
                <a:solidFill>
                  <a:srgbClr val="0070C0"/>
                </a:solidFill>
              </a:rPr>
              <a:t>AOB</a:t>
            </a:r>
          </a:p>
          <a:p>
            <a:r>
              <a:rPr lang="en-GB" dirty="0">
                <a:solidFill>
                  <a:srgbClr val="0070C0"/>
                </a:solidFill>
              </a:rPr>
              <a:t>Now to celebrate our successes this year!</a:t>
            </a:r>
          </a:p>
        </p:txBody>
      </p:sp>
    </p:spTree>
    <p:extLst>
      <p:ext uri="{BB962C8B-B14F-4D97-AF65-F5344CB8AC3E}">
        <p14:creationId xmlns:p14="http://schemas.microsoft.com/office/powerpoint/2010/main" val="313027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3683" y="694033"/>
            <a:ext cx="1981200" cy="2314575"/>
          </a:xfrm>
          <a:prstGeom prst="rect">
            <a:avLst/>
          </a:prstGeom>
        </p:spPr>
      </p:pic>
      <p:pic>
        <p:nvPicPr>
          <p:cNvPr id="5" name="Picture 4"/>
          <p:cNvPicPr>
            <a:picLocks noChangeAspect="1"/>
          </p:cNvPicPr>
          <p:nvPr/>
        </p:nvPicPr>
        <p:blipFill>
          <a:blip r:embed="rId4"/>
          <a:stretch>
            <a:fillRect/>
          </a:stretch>
        </p:blipFill>
        <p:spPr>
          <a:xfrm>
            <a:off x="589121" y="694033"/>
            <a:ext cx="1819275" cy="2514600"/>
          </a:xfrm>
          <a:prstGeom prst="rect">
            <a:avLst/>
          </a:prstGeom>
        </p:spPr>
      </p:pic>
      <p:pic>
        <p:nvPicPr>
          <p:cNvPr id="6" name="Picture 5"/>
          <p:cNvPicPr>
            <a:picLocks noChangeAspect="1"/>
          </p:cNvPicPr>
          <p:nvPr/>
        </p:nvPicPr>
        <p:blipFill>
          <a:blip r:embed="rId5"/>
          <a:stretch>
            <a:fillRect/>
          </a:stretch>
        </p:blipFill>
        <p:spPr>
          <a:xfrm>
            <a:off x="8960239" y="3846664"/>
            <a:ext cx="2305050" cy="1981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121" y="4109692"/>
            <a:ext cx="2143125" cy="214312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631" y="3004677"/>
            <a:ext cx="4555523" cy="3412245"/>
          </a:xfrm>
          <a:prstGeom prst="rect">
            <a:avLst/>
          </a:prstGeom>
        </p:spPr>
      </p:pic>
      <p:sp>
        <p:nvSpPr>
          <p:cNvPr id="2" name="TextBox 1"/>
          <p:cNvSpPr txBox="1"/>
          <p:nvPr/>
        </p:nvSpPr>
        <p:spPr>
          <a:xfrm>
            <a:off x="2332844" y="1180914"/>
            <a:ext cx="7779920" cy="1446550"/>
          </a:xfrm>
          <a:prstGeom prst="rect">
            <a:avLst/>
          </a:prstGeom>
          <a:noFill/>
        </p:spPr>
        <p:txBody>
          <a:bodyPr wrap="square" rtlCol="0">
            <a:spAutoFit/>
          </a:bodyPr>
          <a:lstStyle/>
          <a:p>
            <a:pPr algn="ctr"/>
            <a:r>
              <a:rPr lang="en-GB" sz="8800" b="1" dirty="0">
                <a:solidFill>
                  <a:srgbClr val="FF0000"/>
                </a:solidFill>
              </a:rPr>
              <a:t>PRIZE GIVING!</a:t>
            </a:r>
          </a:p>
        </p:txBody>
      </p:sp>
    </p:spTree>
    <p:extLst>
      <p:ext uri="{BB962C8B-B14F-4D97-AF65-F5344CB8AC3E}">
        <p14:creationId xmlns:p14="http://schemas.microsoft.com/office/powerpoint/2010/main" val="309985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Agenda</a:t>
            </a:r>
          </a:p>
        </p:txBody>
      </p:sp>
      <p:sp>
        <p:nvSpPr>
          <p:cNvPr id="3" name="Content Placeholder 2"/>
          <p:cNvSpPr>
            <a:spLocks noGrp="1"/>
          </p:cNvSpPr>
          <p:nvPr>
            <p:ph idx="1"/>
          </p:nvPr>
        </p:nvSpPr>
        <p:spPr/>
        <p:txBody>
          <a:bodyPr/>
          <a:lstStyle/>
          <a:p>
            <a:r>
              <a:rPr lang="en-GB" dirty="0">
                <a:solidFill>
                  <a:srgbClr val="0070C0"/>
                </a:solidFill>
              </a:rPr>
              <a:t>Chairman’s Welcome</a:t>
            </a:r>
          </a:p>
          <a:p>
            <a:r>
              <a:rPr lang="en-GB" dirty="0">
                <a:solidFill>
                  <a:srgbClr val="0070C0"/>
                </a:solidFill>
              </a:rPr>
              <a:t>Apologies</a:t>
            </a:r>
          </a:p>
          <a:p>
            <a:r>
              <a:rPr lang="en-GB" dirty="0">
                <a:solidFill>
                  <a:srgbClr val="0070C0"/>
                </a:solidFill>
              </a:rPr>
              <a:t>Minutes of last AGM held on 12</a:t>
            </a:r>
            <a:r>
              <a:rPr lang="en-GB" baseline="30000" dirty="0">
                <a:solidFill>
                  <a:srgbClr val="0070C0"/>
                </a:solidFill>
              </a:rPr>
              <a:t>th</a:t>
            </a:r>
            <a:r>
              <a:rPr lang="en-GB" dirty="0">
                <a:solidFill>
                  <a:srgbClr val="0070C0"/>
                </a:solidFill>
              </a:rPr>
              <a:t> November 2018</a:t>
            </a:r>
          </a:p>
          <a:p>
            <a:r>
              <a:rPr lang="en-GB" dirty="0">
                <a:solidFill>
                  <a:srgbClr val="0070C0"/>
                </a:solidFill>
              </a:rPr>
              <a:t>Chairman’s Report</a:t>
            </a:r>
          </a:p>
          <a:p>
            <a:r>
              <a:rPr lang="en-GB" dirty="0">
                <a:solidFill>
                  <a:srgbClr val="0070C0"/>
                </a:solidFill>
              </a:rPr>
              <a:t>Treasurer’s Report</a:t>
            </a:r>
          </a:p>
          <a:p>
            <a:r>
              <a:rPr lang="en-GB" dirty="0">
                <a:solidFill>
                  <a:srgbClr val="0070C0"/>
                </a:solidFill>
              </a:rPr>
              <a:t>Election of Officers and Committee</a:t>
            </a:r>
          </a:p>
          <a:p>
            <a:r>
              <a:rPr lang="en-GB" dirty="0">
                <a:solidFill>
                  <a:srgbClr val="0070C0"/>
                </a:solidFill>
              </a:rPr>
              <a:t>AOB</a:t>
            </a:r>
          </a:p>
          <a:p>
            <a:r>
              <a:rPr lang="en-GB" dirty="0">
                <a:solidFill>
                  <a:srgbClr val="0070C0"/>
                </a:solidFill>
              </a:rPr>
              <a:t>Prize Giving</a:t>
            </a:r>
          </a:p>
        </p:txBody>
      </p:sp>
    </p:spTree>
    <p:extLst>
      <p:ext uri="{BB962C8B-B14F-4D97-AF65-F5344CB8AC3E}">
        <p14:creationId xmlns:p14="http://schemas.microsoft.com/office/powerpoint/2010/main" val="2835615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758" y="381990"/>
            <a:ext cx="9875520" cy="877556"/>
          </a:xfrm>
        </p:spPr>
        <p:txBody>
          <a:bodyPr/>
          <a:lstStyle/>
          <a:p>
            <a:r>
              <a:rPr lang="en-GB" dirty="0">
                <a:solidFill>
                  <a:srgbClr val="FF0000"/>
                </a:solidFill>
              </a:rPr>
              <a:t>Chairman’s Report - Clinics</a:t>
            </a:r>
          </a:p>
        </p:txBody>
      </p:sp>
      <p:sp>
        <p:nvSpPr>
          <p:cNvPr id="18" name="TextBox 17">
            <a:extLst>
              <a:ext uri="{FF2B5EF4-FFF2-40B4-BE49-F238E27FC236}">
                <a16:creationId xmlns:a16="http://schemas.microsoft.com/office/drawing/2014/main" id="{E5EF2345-7F7D-6743-8957-4CC4F989EB58}"/>
              </a:ext>
            </a:extLst>
          </p:cNvPr>
          <p:cNvSpPr txBox="1"/>
          <p:nvPr/>
        </p:nvSpPr>
        <p:spPr>
          <a:xfrm>
            <a:off x="4228705" y="2095085"/>
            <a:ext cx="2748292" cy="646331"/>
          </a:xfrm>
          <a:prstGeom prst="rect">
            <a:avLst/>
          </a:prstGeom>
          <a:noFill/>
        </p:spPr>
        <p:txBody>
          <a:bodyPr wrap="square" rtlCol="0">
            <a:spAutoFit/>
          </a:bodyPr>
          <a:lstStyle/>
          <a:p>
            <a:r>
              <a:rPr lang="en-US" dirty="0">
                <a:solidFill>
                  <a:srgbClr val="0070C0"/>
                </a:solidFill>
              </a:rPr>
              <a:t>2 x </a:t>
            </a:r>
            <a:r>
              <a:rPr lang="en-US" dirty="0" err="1">
                <a:solidFill>
                  <a:srgbClr val="0070C0"/>
                </a:solidFill>
              </a:rPr>
              <a:t>Polework</a:t>
            </a:r>
            <a:r>
              <a:rPr lang="en-US" dirty="0">
                <a:solidFill>
                  <a:srgbClr val="0070C0"/>
                </a:solidFill>
              </a:rPr>
              <a:t> with Marion Bush – 12 riders </a:t>
            </a:r>
          </a:p>
        </p:txBody>
      </p:sp>
      <p:sp>
        <p:nvSpPr>
          <p:cNvPr id="19" name="TextBox 18">
            <a:extLst>
              <a:ext uri="{FF2B5EF4-FFF2-40B4-BE49-F238E27FC236}">
                <a16:creationId xmlns:a16="http://schemas.microsoft.com/office/drawing/2014/main" id="{745FC973-6C9A-814D-B802-0A8C48E298C7}"/>
              </a:ext>
            </a:extLst>
          </p:cNvPr>
          <p:cNvSpPr txBox="1"/>
          <p:nvPr/>
        </p:nvSpPr>
        <p:spPr>
          <a:xfrm>
            <a:off x="1010687" y="5177037"/>
            <a:ext cx="2864942" cy="1200329"/>
          </a:xfrm>
          <a:prstGeom prst="rect">
            <a:avLst/>
          </a:prstGeom>
          <a:noFill/>
        </p:spPr>
        <p:txBody>
          <a:bodyPr wrap="square" rtlCol="0">
            <a:spAutoFit/>
          </a:bodyPr>
          <a:lstStyle/>
          <a:p>
            <a:r>
              <a:rPr lang="en-US" dirty="0">
                <a:solidFill>
                  <a:srgbClr val="0070C0"/>
                </a:solidFill>
              </a:rPr>
              <a:t>7 x SJ/Arena XC with Mark Bellinger &amp; Bridgette Draper Jones – 48 riders plus Clear Round Practice at </a:t>
            </a:r>
            <a:r>
              <a:rPr lang="en-US" dirty="0" err="1">
                <a:solidFill>
                  <a:srgbClr val="0070C0"/>
                </a:solidFill>
              </a:rPr>
              <a:t>Cobham</a:t>
            </a:r>
            <a:r>
              <a:rPr lang="en-US" dirty="0">
                <a:solidFill>
                  <a:srgbClr val="0070C0"/>
                </a:solidFill>
              </a:rPr>
              <a:t> </a:t>
            </a:r>
          </a:p>
        </p:txBody>
      </p:sp>
      <p:sp>
        <p:nvSpPr>
          <p:cNvPr id="20" name="TextBox 19">
            <a:extLst>
              <a:ext uri="{FF2B5EF4-FFF2-40B4-BE49-F238E27FC236}">
                <a16:creationId xmlns:a16="http://schemas.microsoft.com/office/drawing/2014/main" id="{8CD1072D-EACD-D447-A68B-955F706AA982}"/>
              </a:ext>
            </a:extLst>
          </p:cNvPr>
          <p:cNvSpPr txBox="1"/>
          <p:nvPr/>
        </p:nvSpPr>
        <p:spPr>
          <a:xfrm>
            <a:off x="8527417" y="4636433"/>
            <a:ext cx="2788920" cy="923330"/>
          </a:xfrm>
          <a:prstGeom prst="rect">
            <a:avLst/>
          </a:prstGeom>
          <a:noFill/>
        </p:spPr>
        <p:txBody>
          <a:bodyPr wrap="square" rtlCol="0">
            <a:spAutoFit/>
          </a:bodyPr>
          <a:lstStyle/>
          <a:p>
            <a:r>
              <a:rPr lang="en-US" dirty="0">
                <a:solidFill>
                  <a:srgbClr val="0070C0"/>
                </a:solidFill>
              </a:rPr>
              <a:t>6 x Flatwork with Bridgette Draper Jones and Jo Carroll (DTM) – 35 riders</a:t>
            </a:r>
          </a:p>
        </p:txBody>
      </p:sp>
      <p:pic>
        <p:nvPicPr>
          <p:cNvPr id="5" name="Picture 4">
            <a:extLst>
              <a:ext uri="{FF2B5EF4-FFF2-40B4-BE49-F238E27FC236}">
                <a16:creationId xmlns:a16="http://schemas.microsoft.com/office/drawing/2014/main" id="{6007A7CD-D5E1-1D49-9F19-38CDD58C0F4F}"/>
              </a:ext>
            </a:extLst>
          </p:cNvPr>
          <p:cNvPicPr>
            <a:picLocks noChangeAspect="1"/>
          </p:cNvPicPr>
          <p:nvPr/>
        </p:nvPicPr>
        <p:blipFill>
          <a:blip r:embed="rId3"/>
          <a:stretch>
            <a:fillRect/>
          </a:stretch>
        </p:blipFill>
        <p:spPr>
          <a:xfrm>
            <a:off x="4273897" y="2741416"/>
            <a:ext cx="3658944" cy="2323168"/>
          </a:xfrm>
          <a:prstGeom prst="rect">
            <a:avLst/>
          </a:prstGeom>
        </p:spPr>
      </p:pic>
      <p:pic>
        <p:nvPicPr>
          <p:cNvPr id="7" name="Picture 6">
            <a:extLst>
              <a:ext uri="{FF2B5EF4-FFF2-40B4-BE49-F238E27FC236}">
                <a16:creationId xmlns:a16="http://schemas.microsoft.com/office/drawing/2014/main" id="{1CEFE824-CFB8-6D44-98FE-40551CA7729E}"/>
              </a:ext>
            </a:extLst>
          </p:cNvPr>
          <p:cNvPicPr>
            <a:picLocks noChangeAspect="1"/>
          </p:cNvPicPr>
          <p:nvPr/>
        </p:nvPicPr>
        <p:blipFill>
          <a:blip r:embed="rId4"/>
          <a:stretch>
            <a:fillRect/>
          </a:stretch>
        </p:blipFill>
        <p:spPr>
          <a:xfrm rot="21042785">
            <a:off x="401972" y="1735351"/>
            <a:ext cx="3594100" cy="3175000"/>
          </a:xfrm>
          <a:prstGeom prst="rect">
            <a:avLst/>
          </a:prstGeom>
        </p:spPr>
      </p:pic>
      <p:pic>
        <p:nvPicPr>
          <p:cNvPr id="10" name="Picture 9">
            <a:extLst>
              <a:ext uri="{FF2B5EF4-FFF2-40B4-BE49-F238E27FC236}">
                <a16:creationId xmlns:a16="http://schemas.microsoft.com/office/drawing/2014/main" id="{67573355-062E-F34F-A6B8-8F627ECFD683}"/>
              </a:ext>
            </a:extLst>
          </p:cNvPr>
          <p:cNvPicPr>
            <a:picLocks noChangeAspect="1"/>
          </p:cNvPicPr>
          <p:nvPr/>
        </p:nvPicPr>
        <p:blipFill>
          <a:blip r:embed="rId5"/>
          <a:stretch>
            <a:fillRect/>
          </a:stretch>
        </p:blipFill>
        <p:spPr>
          <a:xfrm rot="472087">
            <a:off x="8138764" y="1810073"/>
            <a:ext cx="3573146" cy="2594001"/>
          </a:xfrm>
          <a:prstGeom prst="rect">
            <a:avLst/>
          </a:prstGeom>
        </p:spPr>
      </p:pic>
    </p:spTree>
    <p:extLst>
      <p:ext uri="{BB962C8B-B14F-4D97-AF65-F5344CB8AC3E}">
        <p14:creationId xmlns:p14="http://schemas.microsoft.com/office/powerpoint/2010/main" val="718331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12654-CC1A-EA4A-B7C5-BEEAE2E77298}"/>
              </a:ext>
            </a:extLst>
          </p:cNvPr>
          <p:cNvSpPr>
            <a:spLocks noGrp="1"/>
          </p:cNvSpPr>
          <p:nvPr>
            <p:ph type="title"/>
          </p:nvPr>
        </p:nvSpPr>
        <p:spPr>
          <a:xfrm>
            <a:off x="1183194" y="478972"/>
            <a:ext cx="9875520" cy="746927"/>
          </a:xfrm>
        </p:spPr>
        <p:txBody>
          <a:bodyPr/>
          <a:lstStyle/>
          <a:p>
            <a:r>
              <a:rPr lang="en-US" dirty="0">
                <a:solidFill>
                  <a:srgbClr val="FF0000"/>
                </a:solidFill>
              </a:rPr>
              <a:t>Chairman’s Report - Clinics</a:t>
            </a:r>
          </a:p>
        </p:txBody>
      </p:sp>
      <p:pic>
        <p:nvPicPr>
          <p:cNvPr id="6" name="Picture 5">
            <a:extLst>
              <a:ext uri="{FF2B5EF4-FFF2-40B4-BE49-F238E27FC236}">
                <a16:creationId xmlns:a16="http://schemas.microsoft.com/office/drawing/2014/main" id="{B1E2AC82-AFAC-5542-AE09-E99D959388B3}"/>
              </a:ext>
            </a:extLst>
          </p:cNvPr>
          <p:cNvPicPr>
            <a:picLocks noChangeAspect="1"/>
          </p:cNvPicPr>
          <p:nvPr/>
        </p:nvPicPr>
        <p:blipFill>
          <a:blip r:embed="rId3"/>
          <a:stretch>
            <a:fillRect/>
          </a:stretch>
        </p:blipFill>
        <p:spPr>
          <a:xfrm rot="311515">
            <a:off x="8488265" y="1734666"/>
            <a:ext cx="3187933" cy="3155602"/>
          </a:xfrm>
          <a:prstGeom prst="rect">
            <a:avLst/>
          </a:prstGeom>
        </p:spPr>
      </p:pic>
      <p:sp>
        <p:nvSpPr>
          <p:cNvPr id="7" name="TextBox 6">
            <a:extLst>
              <a:ext uri="{FF2B5EF4-FFF2-40B4-BE49-F238E27FC236}">
                <a16:creationId xmlns:a16="http://schemas.microsoft.com/office/drawing/2014/main" id="{7CFA479D-B89C-B145-8F06-BC16451D7D36}"/>
              </a:ext>
            </a:extLst>
          </p:cNvPr>
          <p:cNvSpPr txBox="1"/>
          <p:nvPr/>
        </p:nvSpPr>
        <p:spPr>
          <a:xfrm>
            <a:off x="8842154" y="5028036"/>
            <a:ext cx="2480153" cy="1200329"/>
          </a:xfrm>
          <a:prstGeom prst="rect">
            <a:avLst/>
          </a:prstGeom>
          <a:noFill/>
        </p:spPr>
        <p:txBody>
          <a:bodyPr wrap="square" rtlCol="0">
            <a:spAutoFit/>
          </a:bodyPr>
          <a:lstStyle/>
          <a:p>
            <a:r>
              <a:rPr lang="en-US" dirty="0">
                <a:solidFill>
                  <a:srgbClr val="0070C0"/>
                </a:solidFill>
              </a:rPr>
              <a:t>1 x Biomechanics with Russell </a:t>
            </a:r>
            <a:r>
              <a:rPr lang="en-US" dirty="0" err="1">
                <a:solidFill>
                  <a:srgbClr val="0070C0"/>
                </a:solidFill>
              </a:rPr>
              <a:t>Guire</a:t>
            </a:r>
            <a:r>
              <a:rPr lang="en-US" dirty="0">
                <a:solidFill>
                  <a:srgbClr val="0070C0"/>
                </a:solidFill>
              </a:rPr>
              <a:t> – 10 riders</a:t>
            </a:r>
          </a:p>
          <a:p>
            <a:r>
              <a:rPr lang="en-US" dirty="0">
                <a:solidFill>
                  <a:srgbClr val="0070C0"/>
                </a:solidFill>
              </a:rPr>
              <a:t>Plus 6 x Confidence building sessions. </a:t>
            </a:r>
          </a:p>
        </p:txBody>
      </p:sp>
      <p:sp>
        <p:nvSpPr>
          <p:cNvPr id="8" name="TextBox 7">
            <a:extLst>
              <a:ext uri="{FF2B5EF4-FFF2-40B4-BE49-F238E27FC236}">
                <a16:creationId xmlns:a16="http://schemas.microsoft.com/office/drawing/2014/main" id="{6323BD1B-4850-564F-989F-FB390A7927BE}"/>
              </a:ext>
            </a:extLst>
          </p:cNvPr>
          <p:cNvSpPr txBox="1"/>
          <p:nvPr/>
        </p:nvSpPr>
        <p:spPr>
          <a:xfrm>
            <a:off x="4636619" y="2219443"/>
            <a:ext cx="2968669" cy="646331"/>
          </a:xfrm>
          <a:prstGeom prst="rect">
            <a:avLst/>
          </a:prstGeom>
          <a:noFill/>
        </p:spPr>
        <p:txBody>
          <a:bodyPr wrap="square" rtlCol="0">
            <a:spAutoFit/>
          </a:bodyPr>
          <a:lstStyle/>
          <a:p>
            <a:r>
              <a:rPr lang="en-US" dirty="0">
                <a:solidFill>
                  <a:srgbClr val="0070C0"/>
                </a:solidFill>
              </a:rPr>
              <a:t>3 x XC with Tom Crisp and Emma Butler – 14 riders</a:t>
            </a:r>
          </a:p>
        </p:txBody>
      </p:sp>
      <p:sp>
        <p:nvSpPr>
          <p:cNvPr id="9" name="TextBox 8">
            <a:extLst>
              <a:ext uri="{FF2B5EF4-FFF2-40B4-BE49-F238E27FC236}">
                <a16:creationId xmlns:a16="http://schemas.microsoft.com/office/drawing/2014/main" id="{10245366-2FD9-0C40-8662-11C2C861D0EF}"/>
              </a:ext>
            </a:extLst>
          </p:cNvPr>
          <p:cNvSpPr txBox="1"/>
          <p:nvPr/>
        </p:nvSpPr>
        <p:spPr>
          <a:xfrm>
            <a:off x="825500" y="5135789"/>
            <a:ext cx="2908299" cy="1200329"/>
          </a:xfrm>
          <a:prstGeom prst="rect">
            <a:avLst/>
          </a:prstGeom>
          <a:noFill/>
        </p:spPr>
        <p:txBody>
          <a:bodyPr wrap="square" rtlCol="0">
            <a:spAutoFit/>
          </a:bodyPr>
          <a:lstStyle/>
          <a:p>
            <a:r>
              <a:rPr lang="en-US" dirty="0">
                <a:solidFill>
                  <a:srgbClr val="0070C0"/>
                </a:solidFill>
              </a:rPr>
              <a:t>Camps – 2 day Spring camp, 3 day residential summer camp and one day fun camp – 46 riders.</a:t>
            </a:r>
          </a:p>
        </p:txBody>
      </p:sp>
      <p:pic>
        <p:nvPicPr>
          <p:cNvPr id="12" name="Content Placeholder 11">
            <a:extLst>
              <a:ext uri="{FF2B5EF4-FFF2-40B4-BE49-F238E27FC236}">
                <a16:creationId xmlns:a16="http://schemas.microsoft.com/office/drawing/2014/main" id="{D46C5C66-541F-C94F-BEB6-0D42544F20EA}"/>
              </a:ext>
            </a:extLst>
          </p:cNvPr>
          <p:cNvPicPr>
            <a:picLocks noGrp="1" noChangeAspect="1"/>
          </p:cNvPicPr>
          <p:nvPr>
            <p:ph idx="1"/>
          </p:nvPr>
        </p:nvPicPr>
        <p:blipFill>
          <a:blip r:embed="rId4"/>
          <a:stretch>
            <a:fillRect/>
          </a:stretch>
        </p:blipFill>
        <p:spPr>
          <a:xfrm>
            <a:off x="289533" y="2095572"/>
            <a:ext cx="3982251" cy="2932464"/>
          </a:xfrm>
        </p:spPr>
      </p:pic>
      <p:pic>
        <p:nvPicPr>
          <p:cNvPr id="14" name="Picture 13">
            <a:extLst>
              <a:ext uri="{FF2B5EF4-FFF2-40B4-BE49-F238E27FC236}">
                <a16:creationId xmlns:a16="http://schemas.microsoft.com/office/drawing/2014/main" id="{A31166DE-9E96-3242-BD86-2A9914267628}"/>
              </a:ext>
            </a:extLst>
          </p:cNvPr>
          <p:cNvPicPr>
            <a:picLocks noChangeAspect="1"/>
          </p:cNvPicPr>
          <p:nvPr/>
        </p:nvPicPr>
        <p:blipFill>
          <a:blip r:embed="rId5"/>
          <a:stretch>
            <a:fillRect/>
          </a:stretch>
        </p:blipFill>
        <p:spPr>
          <a:xfrm>
            <a:off x="4377083" y="3045007"/>
            <a:ext cx="3869643" cy="2583193"/>
          </a:xfrm>
          <a:prstGeom prst="rect">
            <a:avLst/>
          </a:prstGeom>
        </p:spPr>
      </p:pic>
    </p:spTree>
    <p:extLst>
      <p:ext uri="{BB962C8B-B14F-4D97-AF65-F5344CB8AC3E}">
        <p14:creationId xmlns:p14="http://schemas.microsoft.com/office/powerpoint/2010/main" val="533596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710" y="401220"/>
            <a:ext cx="9875520" cy="726349"/>
          </a:xfrm>
        </p:spPr>
        <p:txBody>
          <a:bodyPr/>
          <a:lstStyle/>
          <a:p>
            <a:r>
              <a:rPr lang="en-GB" dirty="0">
                <a:solidFill>
                  <a:srgbClr val="FF0000"/>
                </a:solidFill>
              </a:rPr>
              <a:t>Chairman’s Report - Competitions</a:t>
            </a:r>
          </a:p>
        </p:txBody>
      </p:sp>
      <p:sp>
        <p:nvSpPr>
          <p:cNvPr id="9" name="TextBox 8">
            <a:extLst>
              <a:ext uri="{FF2B5EF4-FFF2-40B4-BE49-F238E27FC236}">
                <a16:creationId xmlns:a16="http://schemas.microsoft.com/office/drawing/2014/main" id="{56319DEC-D870-6A4D-9B12-0AAB8A73E7AE}"/>
              </a:ext>
            </a:extLst>
          </p:cNvPr>
          <p:cNvSpPr txBox="1"/>
          <p:nvPr/>
        </p:nvSpPr>
        <p:spPr>
          <a:xfrm>
            <a:off x="465207" y="5278721"/>
            <a:ext cx="2801972" cy="923330"/>
          </a:xfrm>
          <a:prstGeom prst="rect">
            <a:avLst/>
          </a:prstGeom>
          <a:noFill/>
        </p:spPr>
        <p:txBody>
          <a:bodyPr wrap="square" rtlCol="0">
            <a:spAutoFit/>
          </a:bodyPr>
          <a:lstStyle/>
          <a:p>
            <a:r>
              <a:rPr lang="en-US" dirty="0">
                <a:solidFill>
                  <a:srgbClr val="0070C0"/>
                </a:solidFill>
              </a:rPr>
              <a:t>Thanks to our sponsors Birchalls, Gillett Cook &amp; Clip Clop.</a:t>
            </a:r>
          </a:p>
        </p:txBody>
      </p:sp>
      <p:sp>
        <p:nvSpPr>
          <p:cNvPr id="10" name="TextBox 9">
            <a:extLst>
              <a:ext uri="{FF2B5EF4-FFF2-40B4-BE49-F238E27FC236}">
                <a16:creationId xmlns:a16="http://schemas.microsoft.com/office/drawing/2014/main" id="{7E55D7C1-A89A-A04A-B7D5-F46981461078}"/>
              </a:ext>
            </a:extLst>
          </p:cNvPr>
          <p:cNvSpPr txBox="1"/>
          <p:nvPr/>
        </p:nvSpPr>
        <p:spPr>
          <a:xfrm>
            <a:off x="4083962" y="1460276"/>
            <a:ext cx="2837538" cy="646331"/>
          </a:xfrm>
          <a:prstGeom prst="rect">
            <a:avLst/>
          </a:prstGeom>
          <a:noFill/>
        </p:spPr>
        <p:txBody>
          <a:bodyPr wrap="square" rtlCol="0">
            <a:spAutoFit/>
          </a:bodyPr>
          <a:lstStyle/>
          <a:p>
            <a:r>
              <a:rPr lang="en-US" dirty="0">
                <a:solidFill>
                  <a:srgbClr val="0070C0"/>
                </a:solidFill>
              </a:rPr>
              <a:t>Cedars Show – Combined Training - Aug 2019</a:t>
            </a:r>
          </a:p>
        </p:txBody>
      </p:sp>
      <p:sp>
        <p:nvSpPr>
          <p:cNvPr id="11" name="TextBox 10">
            <a:extLst>
              <a:ext uri="{FF2B5EF4-FFF2-40B4-BE49-F238E27FC236}">
                <a16:creationId xmlns:a16="http://schemas.microsoft.com/office/drawing/2014/main" id="{099E3990-2180-C74B-AA98-8A4443C0C36F}"/>
              </a:ext>
            </a:extLst>
          </p:cNvPr>
          <p:cNvSpPr txBox="1"/>
          <p:nvPr/>
        </p:nvSpPr>
        <p:spPr>
          <a:xfrm>
            <a:off x="9025874" y="5417220"/>
            <a:ext cx="2179528" cy="646331"/>
          </a:xfrm>
          <a:prstGeom prst="rect">
            <a:avLst/>
          </a:prstGeom>
          <a:noFill/>
        </p:spPr>
        <p:txBody>
          <a:bodyPr wrap="square" rtlCol="0">
            <a:spAutoFit/>
          </a:bodyPr>
          <a:lstStyle/>
          <a:p>
            <a:r>
              <a:rPr lang="en-US" dirty="0">
                <a:solidFill>
                  <a:srgbClr val="0070C0"/>
                </a:solidFill>
              </a:rPr>
              <a:t>Summer Camp – Plumpton 2019</a:t>
            </a:r>
          </a:p>
        </p:txBody>
      </p:sp>
      <p:pic>
        <p:nvPicPr>
          <p:cNvPr id="5" name="Picture 4">
            <a:extLst>
              <a:ext uri="{FF2B5EF4-FFF2-40B4-BE49-F238E27FC236}">
                <a16:creationId xmlns:a16="http://schemas.microsoft.com/office/drawing/2014/main" id="{B3286F8E-BD01-3B41-A076-B2D000E66CC9}"/>
              </a:ext>
            </a:extLst>
          </p:cNvPr>
          <p:cNvPicPr>
            <a:picLocks noChangeAspect="1"/>
          </p:cNvPicPr>
          <p:nvPr/>
        </p:nvPicPr>
        <p:blipFill>
          <a:blip r:embed="rId3"/>
          <a:stretch>
            <a:fillRect/>
          </a:stretch>
        </p:blipFill>
        <p:spPr>
          <a:xfrm>
            <a:off x="252895" y="2060441"/>
            <a:ext cx="2997200" cy="3009900"/>
          </a:xfrm>
          <a:prstGeom prst="rect">
            <a:avLst/>
          </a:prstGeom>
        </p:spPr>
      </p:pic>
      <p:pic>
        <p:nvPicPr>
          <p:cNvPr id="12" name="Picture 11">
            <a:extLst>
              <a:ext uri="{FF2B5EF4-FFF2-40B4-BE49-F238E27FC236}">
                <a16:creationId xmlns:a16="http://schemas.microsoft.com/office/drawing/2014/main" id="{972FCA36-C7E0-6942-99A6-1940B3710676}"/>
              </a:ext>
            </a:extLst>
          </p:cNvPr>
          <p:cNvPicPr>
            <a:picLocks noChangeAspect="1"/>
          </p:cNvPicPr>
          <p:nvPr/>
        </p:nvPicPr>
        <p:blipFill>
          <a:blip r:embed="rId4"/>
          <a:stretch>
            <a:fillRect/>
          </a:stretch>
        </p:blipFill>
        <p:spPr>
          <a:xfrm rot="582822">
            <a:off x="3538923" y="2548365"/>
            <a:ext cx="3873821" cy="3550311"/>
          </a:xfrm>
          <a:prstGeom prst="rect">
            <a:avLst/>
          </a:prstGeom>
        </p:spPr>
      </p:pic>
      <p:pic>
        <p:nvPicPr>
          <p:cNvPr id="14" name="Picture 13">
            <a:extLst>
              <a:ext uri="{FF2B5EF4-FFF2-40B4-BE49-F238E27FC236}">
                <a16:creationId xmlns:a16="http://schemas.microsoft.com/office/drawing/2014/main" id="{BCD8411B-2D35-C242-A654-7B801199DC52}"/>
              </a:ext>
            </a:extLst>
          </p:cNvPr>
          <p:cNvPicPr>
            <a:picLocks noChangeAspect="1"/>
          </p:cNvPicPr>
          <p:nvPr/>
        </p:nvPicPr>
        <p:blipFill>
          <a:blip r:embed="rId5"/>
          <a:stretch>
            <a:fillRect/>
          </a:stretch>
        </p:blipFill>
        <p:spPr>
          <a:xfrm rot="21278348">
            <a:off x="7956473" y="1047271"/>
            <a:ext cx="3276929" cy="4311748"/>
          </a:xfrm>
          <a:prstGeom prst="rect">
            <a:avLst/>
          </a:prstGeom>
        </p:spPr>
      </p:pic>
    </p:spTree>
    <p:extLst>
      <p:ext uri="{BB962C8B-B14F-4D97-AF65-F5344CB8AC3E}">
        <p14:creationId xmlns:p14="http://schemas.microsoft.com/office/powerpoint/2010/main" val="1008880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78971"/>
            <a:ext cx="9875520" cy="676589"/>
          </a:xfrm>
        </p:spPr>
        <p:txBody>
          <a:bodyPr>
            <a:normAutofit fontScale="90000"/>
          </a:bodyPr>
          <a:lstStyle/>
          <a:p>
            <a:r>
              <a:rPr lang="en-GB" dirty="0">
                <a:solidFill>
                  <a:srgbClr val="FF0000"/>
                </a:solidFill>
              </a:rPr>
              <a:t>Chairman’s Report – Area Competitions</a:t>
            </a:r>
          </a:p>
        </p:txBody>
      </p:sp>
      <p:sp>
        <p:nvSpPr>
          <p:cNvPr id="3" name="Content Placeholder 2"/>
          <p:cNvSpPr>
            <a:spLocks noGrp="1"/>
          </p:cNvSpPr>
          <p:nvPr>
            <p:ph idx="1"/>
          </p:nvPr>
        </p:nvSpPr>
        <p:spPr>
          <a:xfrm>
            <a:off x="1143000" y="1324318"/>
            <a:ext cx="9872871" cy="4822520"/>
          </a:xfrm>
        </p:spPr>
        <p:txBody>
          <a:bodyPr>
            <a:normAutofit fontScale="85000" lnSpcReduction="20000"/>
          </a:bodyPr>
          <a:lstStyle/>
          <a:p>
            <a:r>
              <a:rPr lang="en-GB" dirty="0">
                <a:solidFill>
                  <a:srgbClr val="0070C0"/>
                </a:solidFill>
              </a:rPr>
              <a:t>11 x Area 10 Qualifiers and 1 x Friendly.  Attendance at all but one of these competitions and many very good individual placings (too numerous to mention).  Teams continue to be popular.</a:t>
            </a:r>
          </a:p>
          <a:p>
            <a:r>
              <a:rPr lang="en-GB" dirty="0">
                <a:solidFill>
                  <a:srgbClr val="0070C0"/>
                </a:solidFill>
              </a:rPr>
              <a:t>Oct 2018 – FOTH Eventers Challenge. </a:t>
            </a:r>
            <a:r>
              <a:rPr lang="en-GB" dirty="0" err="1">
                <a:solidFill>
                  <a:srgbClr val="0070C0"/>
                </a:solidFill>
              </a:rPr>
              <a:t>Ind</a:t>
            </a:r>
            <a:r>
              <a:rPr lang="en-GB" dirty="0">
                <a:solidFill>
                  <a:srgbClr val="0070C0"/>
                </a:solidFill>
              </a:rPr>
              <a:t> 1</a:t>
            </a:r>
            <a:r>
              <a:rPr lang="en-GB" baseline="30000" dirty="0">
                <a:solidFill>
                  <a:srgbClr val="0070C0"/>
                </a:solidFill>
              </a:rPr>
              <a:t>st</a:t>
            </a:r>
            <a:r>
              <a:rPr lang="en-GB" dirty="0">
                <a:solidFill>
                  <a:srgbClr val="0070C0"/>
                </a:solidFill>
              </a:rPr>
              <a:t> Michelle Yeo.  </a:t>
            </a:r>
            <a:r>
              <a:rPr lang="en-GB" dirty="0" err="1">
                <a:solidFill>
                  <a:srgbClr val="0070C0"/>
                </a:solidFill>
              </a:rPr>
              <a:t>Ind</a:t>
            </a:r>
            <a:r>
              <a:rPr lang="en-GB" dirty="0">
                <a:solidFill>
                  <a:srgbClr val="0070C0"/>
                </a:solidFill>
              </a:rPr>
              <a:t> 2</a:t>
            </a:r>
            <a:r>
              <a:rPr lang="en-GB" baseline="30000" dirty="0">
                <a:solidFill>
                  <a:srgbClr val="0070C0"/>
                </a:solidFill>
              </a:rPr>
              <a:t>nd</a:t>
            </a:r>
            <a:r>
              <a:rPr lang="en-GB" dirty="0">
                <a:solidFill>
                  <a:srgbClr val="0070C0"/>
                </a:solidFill>
              </a:rPr>
              <a:t> Mel Jones.</a:t>
            </a:r>
          </a:p>
          <a:p>
            <a:r>
              <a:rPr lang="en-GB" dirty="0">
                <a:solidFill>
                  <a:srgbClr val="0070C0"/>
                </a:solidFill>
              </a:rPr>
              <a:t>Oct 2018 – Area Winter SJ.  90 Team 1st</a:t>
            </a:r>
          </a:p>
          <a:p>
            <a:r>
              <a:rPr lang="en-GB" dirty="0">
                <a:solidFill>
                  <a:srgbClr val="0070C0"/>
                </a:solidFill>
              </a:rPr>
              <a:t>Nov 2018 – Area Winter Nov Dressage .  Team 2</a:t>
            </a:r>
            <a:r>
              <a:rPr lang="en-GB" baseline="30000" dirty="0">
                <a:solidFill>
                  <a:srgbClr val="0070C0"/>
                </a:solidFill>
              </a:rPr>
              <a:t>nd</a:t>
            </a:r>
            <a:r>
              <a:rPr lang="en-GB" dirty="0">
                <a:solidFill>
                  <a:srgbClr val="0070C0"/>
                </a:solidFill>
              </a:rPr>
              <a:t> and 4</a:t>
            </a:r>
            <a:r>
              <a:rPr lang="en-GB" baseline="30000" dirty="0">
                <a:solidFill>
                  <a:srgbClr val="0070C0"/>
                </a:solidFill>
              </a:rPr>
              <a:t>th. </a:t>
            </a:r>
            <a:r>
              <a:rPr lang="en-GB" dirty="0">
                <a:solidFill>
                  <a:srgbClr val="0070C0"/>
                </a:solidFill>
              </a:rPr>
              <a:t> </a:t>
            </a:r>
            <a:r>
              <a:rPr lang="en-GB" dirty="0" err="1">
                <a:solidFill>
                  <a:srgbClr val="0070C0"/>
                </a:solidFill>
              </a:rPr>
              <a:t>Ind</a:t>
            </a:r>
            <a:r>
              <a:rPr lang="en-GB" dirty="0">
                <a:solidFill>
                  <a:srgbClr val="0070C0"/>
                </a:solidFill>
              </a:rPr>
              <a:t> 1</a:t>
            </a:r>
            <a:r>
              <a:rPr lang="en-GB" baseline="30000" dirty="0">
                <a:solidFill>
                  <a:srgbClr val="0070C0"/>
                </a:solidFill>
              </a:rPr>
              <a:t>st</a:t>
            </a:r>
            <a:r>
              <a:rPr lang="en-GB" dirty="0">
                <a:solidFill>
                  <a:srgbClr val="0070C0"/>
                </a:solidFill>
              </a:rPr>
              <a:t> Becky Howells.</a:t>
            </a:r>
            <a:endParaRPr lang="en-GB" baseline="30000" dirty="0">
              <a:solidFill>
                <a:srgbClr val="0070C0"/>
              </a:solidFill>
            </a:endParaRPr>
          </a:p>
          <a:p>
            <a:r>
              <a:rPr lang="en-GB" dirty="0">
                <a:solidFill>
                  <a:srgbClr val="0070C0"/>
                </a:solidFill>
              </a:rPr>
              <a:t>Jan 2019 – Arena Eventing (New!).  3 Teams – unplaced.  </a:t>
            </a:r>
            <a:r>
              <a:rPr lang="en-GB" dirty="0" err="1">
                <a:solidFill>
                  <a:srgbClr val="0070C0"/>
                </a:solidFill>
              </a:rPr>
              <a:t>Ind</a:t>
            </a:r>
            <a:r>
              <a:rPr lang="en-GB" dirty="0">
                <a:solidFill>
                  <a:srgbClr val="0070C0"/>
                </a:solidFill>
              </a:rPr>
              <a:t> 1</a:t>
            </a:r>
            <a:r>
              <a:rPr lang="en-GB" baseline="30000" dirty="0">
                <a:solidFill>
                  <a:srgbClr val="0070C0"/>
                </a:solidFill>
              </a:rPr>
              <a:t>st</a:t>
            </a:r>
            <a:r>
              <a:rPr lang="en-GB" dirty="0">
                <a:solidFill>
                  <a:srgbClr val="0070C0"/>
                </a:solidFill>
              </a:rPr>
              <a:t> Naomi Henderson.</a:t>
            </a:r>
          </a:p>
          <a:p>
            <a:r>
              <a:rPr lang="en-GB" dirty="0">
                <a:solidFill>
                  <a:srgbClr val="0070C0"/>
                </a:solidFill>
              </a:rPr>
              <a:t>Mar 2019 – Area Winter </a:t>
            </a:r>
            <a:r>
              <a:rPr lang="en-GB" dirty="0" err="1">
                <a:solidFill>
                  <a:srgbClr val="0070C0"/>
                </a:solidFill>
              </a:rPr>
              <a:t>int</a:t>
            </a:r>
            <a:r>
              <a:rPr lang="en-GB" dirty="0">
                <a:solidFill>
                  <a:srgbClr val="0070C0"/>
                </a:solidFill>
              </a:rPr>
              <a:t> Dressage – 3 Teams.  Team 4</a:t>
            </a:r>
            <a:r>
              <a:rPr lang="en-GB" baseline="30000" dirty="0">
                <a:solidFill>
                  <a:srgbClr val="0070C0"/>
                </a:solidFill>
              </a:rPr>
              <a:t>th</a:t>
            </a:r>
            <a:r>
              <a:rPr lang="en-GB" dirty="0">
                <a:solidFill>
                  <a:srgbClr val="0070C0"/>
                </a:solidFill>
              </a:rPr>
              <a:t>. +  Team Friendly Dressage.  Team 4</a:t>
            </a:r>
            <a:r>
              <a:rPr lang="en-GB" baseline="30000" dirty="0">
                <a:solidFill>
                  <a:srgbClr val="0070C0"/>
                </a:solidFill>
              </a:rPr>
              <a:t>th</a:t>
            </a:r>
            <a:r>
              <a:rPr lang="en-GB" dirty="0">
                <a:solidFill>
                  <a:srgbClr val="0070C0"/>
                </a:solidFill>
              </a:rPr>
              <a:t>.</a:t>
            </a:r>
          </a:p>
          <a:p>
            <a:r>
              <a:rPr lang="en-GB" dirty="0">
                <a:solidFill>
                  <a:srgbClr val="0070C0"/>
                </a:solidFill>
              </a:rPr>
              <a:t>Apr 2019 – FOTH Combined Training – 3 Teams.  Team 3</a:t>
            </a:r>
            <a:r>
              <a:rPr lang="en-GB" baseline="30000" dirty="0">
                <a:solidFill>
                  <a:srgbClr val="0070C0"/>
                </a:solidFill>
              </a:rPr>
              <a:t>rd</a:t>
            </a:r>
            <a:r>
              <a:rPr lang="en-GB" dirty="0">
                <a:solidFill>
                  <a:srgbClr val="0070C0"/>
                </a:solidFill>
              </a:rPr>
              <a:t>, 6</a:t>
            </a:r>
            <a:r>
              <a:rPr lang="en-GB" baseline="30000" dirty="0">
                <a:solidFill>
                  <a:srgbClr val="0070C0"/>
                </a:solidFill>
              </a:rPr>
              <a:t>th</a:t>
            </a:r>
            <a:r>
              <a:rPr lang="en-GB" dirty="0">
                <a:solidFill>
                  <a:srgbClr val="0070C0"/>
                </a:solidFill>
              </a:rPr>
              <a:t> &amp; 8</a:t>
            </a:r>
            <a:r>
              <a:rPr lang="en-GB" baseline="30000" dirty="0">
                <a:solidFill>
                  <a:srgbClr val="0070C0"/>
                </a:solidFill>
              </a:rPr>
              <a:t>th</a:t>
            </a:r>
            <a:r>
              <a:rPr lang="en-GB" dirty="0">
                <a:solidFill>
                  <a:srgbClr val="0070C0"/>
                </a:solidFill>
              </a:rPr>
              <a:t>.  </a:t>
            </a:r>
            <a:r>
              <a:rPr lang="en-GB" dirty="0" err="1">
                <a:solidFill>
                  <a:srgbClr val="0070C0"/>
                </a:solidFill>
              </a:rPr>
              <a:t>Ind</a:t>
            </a:r>
            <a:r>
              <a:rPr lang="en-GB" dirty="0">
                <a:solidFill>
                  <a:srgbClr val="0070C0"/>
                </a:solidFill>
              </a:rPr>
              <a:t> 1</a:t>
            </a:r>
            <a:r>
              <a:rPr lang="en-GB" baseline="30000" dirty="0">
                <a:solidFill>
                  <a:srgbClr val="0070C0"/>
                </a:solidFill>
              </a:rPr>
              <a:t>st</a:t>
            </a:r>
            <a:r>
              <a:rPr lang="en-GB" dirty="0">
                <a:solidFill>
                  <a:srgbClr val="0070C0"/>
                </a:solidFill>
              </a:rPr>
              <a:t> Justin Byrd.  Jnr </a:t>
            </a:r>
            <a:r>
              <a:rPr lang="en-GB" dirty="0" err="1">
                <a:solidFill>
                  <a:srgbClr val="0070C0"/>
                </a:solidFill>
              </a:rPr>
              <a:t>Ind</a:t>
            </a:r>
            <a:r>
              <a:rPr lang="en-GB" dirty="0">
                <a:solidFill>
                  <a:srgbClr val="0070C0"/>
                </a:solidFill>
              </a:rPr>
              <a:t> 2</a:t>
            </a:r>
            <a:r>
              <a:rPr lang="en-GB" baseline="30000" dirty="0">
                <a:solidFill>
                  <a:srgbClr val="0070C0"/>
                </a:solidFill>
              </a:rPr>
              <a:t>nd</a:t>
            </a:r>
            <a:r>
              <a:rPr lang="en-GB" dirty="0">
                <a:solidFill>
                  <a:srgbClr val="0070C0"/>
                </a:solidFill>
              </a:rPr>
              <a:t> Cerys Richardson.</a:t>
            </a:r>
          </a:p>
          <a:p>
            <a:r>
              <a:rPr lang="en-GB" dirty="0">
                <a:solidFill>
                  <a:srgbClr val="0070C0"/>
                </a:solidFill>
              </a:rPr>
              <a:t>June 2019 – Area Horse Trials.  80 Team – 6</a:t>
            </a:r>
            <a:r>
              <a:rPr lang="en-GB" baseline="30000" dirty="0">
                <a:solidFill>
                  <a:srgbClr val="0070C0"/>
                </a:solidFill>
              </a:rPr>
              <a:t>th</a:t>
            </a:r>
            <a:r>
              <a:rPr lang="en-GB" dirty="0">
                <a:solidFill>
                  <a:srgbClr val="0070C0"/>
                </a:solidFill>
              </a:rPr>
              <a:t>.  90 Team 1</a:t>
            </a:r>
            <a:r>
              <a:rPr lang="en-GB" baseline="30000" dirty="0">
                <a:solidFill>
                  <a:srgbClr val="0070C0"/>
                </a:solidFill>
              </a:rPr>
              <a:t>st</a:t>
            </a:r>
            <a:r>
              <a:rPr lang="en-GB" dirty="0">
                <a:solidFill>
                  <a:srgbClr val="0070C0"/>
                </a:solidFill>
              </a:rPr>
              <a:t> – </a:t>
            </a:r>
            <a:r>
              <a:rPr lang="en-GB" dirty="0" err="1">
                <a:solidFill>
                  <a:srgbClr val="0070C0"/>
                </a:solidFill>
              </a:rPr>
              <a:t>Ind</a:t>
            </a:r>
            <a:r>
              <a:rPr lang="en-GB" dirty="0">
                <a:solidFill>
                  <a:srgbClr val="0070C0"/>
                </a:solidFill>
              </a:rPr>
              <a:t> 1</a:t>
            </a:r>
            <a:r>
              <a:rPr lang="en-GB" baseline="30000" dirty="0">
                <a:solidFill>
                  <a:srgbClr val="0070C0"/>
                </a:solidFill>
              </a:rPr>
              <a:t>st</a:t>
            </a:r>
            <a:r>
              <a:rPr lang="en-GB" dirty="0">
                <a:solidFill>
                  <a:srgbClr val="0070C0"/>
                </a:solidFill>
              </a:rPr>
              <a:t> Mel Jones.  100+ </a:t>
            </a:r>
            <a:r>
              <a:rPr lang="en-GB" dirty="0" err="1">
                <a:solidFill>
                  <a:srgbClr val="0070C0"/>
                </a:solidFill>
              </a:rPr>
              <a:t>Ind</a:t>
            </a:r>
            <a:r>
              <a:rPr lang="en-GB" dirty="0">
                <a:solidFill>
                  <a:srgbClr val="0070C0"/>
                </a:solidFill>
              </a:rPr>
              <a:t> 1</a:t>
            </a:r>
            <a:r>
              <a:rPr lang="en-GB" baseline="30000" dirty="0">
                <a:solidFill>
                  <a:srgbClr val="0070C0"/>
                </a:solidFill>
              </a:rPr>
              <a:t>st</a:t>
            </a:r>
            <a:r>
              <a:rPr lang="en-GB" dirty="0">
                <a:solidFill>
                  <a:srgbClr val="0070C0"/>
                </a:solidFill>
              </a:rPr>
              <a:t> – Naomi Henderson.</a:t>
            </a:r>
          </a:p>
          <a:p>
            <a:r>
              <a:rPr lang="en-GB" dirty="0">
                <a:solidFill>
                  <a:srgbClr val="0070C0"/>
                </a:solidFill>
              </a:rPr>
              <a:t>June 2019 – Dressage to Music (run by MDRC at </a:t>
            </a:r>
            <a:r>
              <a:rPr lang="en-GB" dirty="0" err="1">
                <a:solidFill>
                  <a:srgbClr val="0070C0"/>
                </a:solidFill>
              </a:rPr>
              <a:t>Stilebridge</a:t>
            </a:r>
            <a:r>
              <a:rPr lang="en-GB" dirty="0">
                <a:solidFill>
                  <a:srgbClr val="0070C0"/>
                </a:solidFill>
              </a:rPr>
              <a:t>).   </a:t>
            </a:r>
            <a:r>
              <a:rPr lang="en-GB" dirty="0" err="1">
                <a:solidFill>
                  <a:srgbClr val="0070C0"/>
                </a:solidFill>
              </a:rPr>
              <a:t>Ind</a:t>
            </a:r>
            <a:r>
              <a:rPr lang="en-GB" dirty="0">
                <a:solidFill>
                  <a:srgbClr val="0070C0"/>
                </a:solidFill>
              </a:rPr>
              <a:t> 2</a:t>
            </a:r>
            <a:r>
              <a:rPr lang="en-GB" baseline="30000" dirty="0">
                <a:solidFill>
                  <a:srgbClr val="0070C0"/>
                </a:solidFill>
              </a:rPr>
              <a:t>nd</a:t>
            </a:r>
            <a:r>
              <a:rPr lang="en-GB" dirty="0">
                <a:solidFill>
                  <a:srgbClr val="0070C0"/>
                </a:solidFill>
              </a:rPr>
              <a:t> Angela Peddle. </a:t>
            </a:r>
          </a:p>
          <a:p>
            <a:r>
              <a:rPr lang="en-GB" dirty="0">
                <a:solidFill>
                  <a:srgbClr val="0070C0"/>
                </a:solidFill>
              </a:rPr>
              <a:t>July 2019 – Kent County SJ.  Team 3</a:t>
            </a:r>
            <a:r>
              <a:rPr lang="en-GB" baseline="30000" dirty="0">
                <a:solidFill>
                  <a:srgbClr val="0070C0"/>
                </a:solidFill>
              </a:rPr>
              <a:t>rd</a:t>
            </a:r>
            <a:endParaRPr lang="en-GB" dirty="0">
              <a:solidFill>
                <a:srgbClr val="0070C0"/>
              </a:solidFill>
            </a:endParaRPr>
          </a:p>
          <a:p>
            <a:r>
              <a:rPr lang="en-GB" dirty="0">
                <a:solidFill>
                  <a:srgbClr val="0070C0"/>
                </a:solidFill>
              </a:rPr>
              <a:t>Aug 2019 – Area Dressage.  </a:t>
            </a:r>
            <a:r>
              <a:rPr lang="en-GB" dirty="0" err="1">
                <a:solidFill>
                  <a:srgbClr val="0070C0"/>
                </a:solidFill>
              </a:rPr>
              <a:t>Ind</a:t>
            </a:r>
            <a:r>
              <a:rPr lang="en-GB" dirty="0">
                <a:solidFill>
                  <a:srgbClr val="0070C0"/>
                </a:solidFill>
              </a:rPr>
              <a:t> 1</a:t>
            </a:r>
            <a:r>
              <a:rPr lang="en-GB" baseline="30000" dirty="0">
                <a:solidFill>
                  <a:srgbClr val="0070C0"/>
                </a:solidFill>
              </a:rPr>
              <a:t>st</a:t>
            </a:r>
            <a:r>
              <a:rPr lang="en-GB" dirty="0">
                <a:solidFill>
                  <a:srgbClr val="0070C0"/>
                </a:solidFill>
              </a:rPr>
              <a:t> Kate Connell.  Jnr Prelim </a:t>
            </a:r>
            <a:r>
              <a:rPr lang="en-GB" dirty="0" err="1">
                <a:solidFill>
                  <a:srgbClr val="0070C0"/>
                </a:solidFill>
              </a:rPr>
              <a:t>Ind</a:t>
            </a:r>
            <a:r>
              <a:rPr lang="en-GB" dirty="0">
                <a:solidFill>
                  <a:srgbClr val="0070C0"/>
                </a:solidFill>
              </a:rPr>
              <a:t> 2</a:t>
            </a:r>
            <a:r>
              <a:rPr lang="en-GB" baseline="30000" dirty="0">
                <a:solidFill>
                  <a:srgbClr val="0070C0"/>
                </a:solidFill>
              </a:rPr>
              <a:t>nd</a:t>
            </a:r>
            <a:r>
              <a:rPr lang="en-GB" dirty="0">
                <a:solidFill>
                  <a:srgbClr val="0070C0"/>
                </a:solidFill>
              </a:rPr>
              <a:t> Cerys </a:t>
            </a:r>
            <a:r>
              <a:rPr lang="en-GB" dirty="0" err="1">
                <a:solidFill>
                  <a:srgbClr val="0070C0"/>
                </a:solidFill>
              </a:rPr>
              <a:t>Richarson</a:t>
            </a:r>
            <a:r>
              <a:rPr lang="en-GB" dirty="0">
                <a:solidFill>
                  <a:srgbClr val="0070C0"/>
                </a:solidFill>
              </a:rPr>
              <a:t>.  </a:t>
            </a:r>
          </a:p>
          <a:p>
            <a:pPr marL="45720" indent="0">
              <a:buNone/>
            </a:pPr>
            <a:endParaRPr lang="en-GB" dirty="0">
              <a:solidFill>
                <a:srgbClr val="0070C0"/>
              </a:solidFill>
            </a:endParaRPr>
          </a:p>
        </p:txBody>
      </p:sp>
    </p:spTree>
    <p:extLst>
      <p:ext uri="{BB962C8B-B14F-4D97-AF65-F5344CB8AC3E}">
        <p14:creationId xmlns:p14="http://schemas.microsoft.com/office/powerpoint/2010/main" val="70424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25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125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125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125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125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1250"/>
                                        <p:tgtEl>
                                          <p:spTgt spid="3">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1250"/>
                                        <p:tgtEl>
                                          <p:spTgt spid="3">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down)">
                                      <p:cBhvr>
                                        <p:cTn id="28" dur="1250"/>
                                        <p:tgtEl>
                                          <p:spTgt spid="3">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down)">
                                      <p:cBhvr>
                                        <p:cTn id="31" dur="1250"/>
                                        <p:tgtEl>
                                          <p:spTgt spid="3">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wipe(down)">
                                      <p:cBhvr>
                                        <p:cTn id="34" dur="1250"/>
                                        <p:tgtEl>
                                          <p:spTgt spid="3">
                                            <p:txEl>
                                              <p:pRg st="9" end="9"/>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ipe(down)">
                                      <p:cBhvr>
                                        <p:cTn id="37" dur="1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458875"/>
            <a:ext cx="9875520" cy="632387"/>
          </a:xfrm>
        </p:spPr>
        <p:txBody>
          <a:bodyPr>
            <a:normAutofit fontScale="90000"/>
          </a:bodyPr>
          <a:lstStyle/>
          <a:p>
            <a:r>
              <a:rPr lang="en-GB" dirty="0">
                <a:solidFill>
                  <a:srgbClr val="FF0000"/>
                </a:solidFill>
              </a:rPr>
              <a:t>Chairman’s Report – Championships</a:t>
            </a:r>
          </a:p>
        </p:txBody>
      </p:sp>
      <p:sp>
        <p:nvSpPr>
          <p:cNvPr id="3" name="Content Placeholder 2"/>
          <p:cNvSpPr>
            <a:spLocks noGrp="1"/>
          </p:cNvSpPr>
          <p:nvPr>
            <p:ph idx="1"/>
          </p:nvPr>
        </p:nvSpPr>
        <p:spPr>
          <a:xfrm>
            <a:off x="891793" y="1283362"/>
            <a:ext cx="7437328" cy="3109238"/>
          </a:xfrm>
        </p:spPr>
        <p:txBody>
          <a:bodyPr>
            <a:normAutofit/>
          </a:bodyPr>
          <a:lstStyle/>
          <a:p>
            <a:r>
              <a:rPr lang="en-GB" dirty="0">
                <a:solidFill>
                  <a:srgbClr val="0070C0"/>
                </a:solidFill>
              </a:rPr>
              <a:t>Mar 2019 – Nov Winter Dressage, Arena UK, Lincolnshire.  Becky Howells – 2</a:t>
            </a:r>
            <a:r>
              <a:rPr lang="en-GB" baseline="30000" dirty="0">
                <a:solidFill>
                  <a:srgbClr val="0070C0"/>
                </a:solidFill>
              </a:rPr>
              <a:t>nd</a:t>
            </a:r>
            <a:r>
              <a:rPr lang="en-GB" dirty="0">
                <a:solidFill>
                  <a:srgbClr val="0070C0"/>
                </a:solidFill>
              </a:rPr>
              <a:t> Prelim.</a:t>
            </a:r>
            <a:r>
              <a:rPr lang="en-GB" baseline="30000" dirty="0">
                <a:solidFill>
                  <a:srgbClr val="0070C0"/>
                </a:solidFill>
              </a:rPr>
              <a:t>   </a:t>
            </a:r>
            <a:endParaRPr lang="en-GB" dirty="0">
              <a:solidFill>
                <a:srgbClr val="0070C0"/>
              </a:solidFill>
            </a:endParaRPr>
          </a:p>
          <a:p>
            <a:r>
              <a:rPr lang="en-GB" dirty="0">
                <a:solidFill>
                  <a:srgbClr val="0070C0"/>
                </a:solidFill>
              </a:rPr>
              <a:t>Aug 2019 – Horse Trials, </a:t>
            </a:r>
            <a:r>
              <a:rPr lang="en-GB" dirty="0" err="1">
                <a:solidFill>
                  <a:srgbClr val="0070C0"/>
                </a:solidFill>
              </a:rPr>
              <a:t>Swalecliff</a:t>
            </a:r>
            <a:r>
              <a:rPr lang="en-GB" dirty="0">
                <a:solidFill>
                  <a:srgbClr val="0070C0"/>
                </a:solidFill>
              </a:rPr>
              <a:t>, Oxon.  Team 10</a:t>
            </a:r>
            <a:r>
              <a:rPr lang="en-GB" baseline="30000" dirty="0">
                <a:solidFill>
                  <a:srgbClr val="0070C0"/>
                </a:solidFill>
              </a:rPr>
              <a:t>th</a:t>
            </a:r>
            <a:r>
              <a:rPr lang="en-GB" dirty="0">
                <a:solidFill>
                  <a:srgbClr val="0070C0"/>
                </a:solidFill>
              </a:rPr>
              <a:t> (of 21). Jess Hawkes (</a:t>
            </a:r>
            <a:r>
              <a:rPr lang="en-GB" dirty="0" err="1">
                <a:solidFill>
                  <a:srgbClr val="0070C0"/>
                </a:solidFill>
              </a:rPr>
              <a:t>Ind</a:t>
            </a:r>
            <a:r>
              <a:rPr lang="en-GB" dirty="0">
                <a:solidFill>
                  <a:srgbClr val="0070C0"/>
                </a:solidFill>
              </a:rPr>
              <a:t> arena 5</a:t>
            </a:r>
            <a:r>
              <a:rPr lang="en-GB" baseline="30000" dirty="0">
                <a:solidFill>
                  <a:srgbClr val="0070C0"/>
                </a:solidFill>
              </a:rPr>
              <a:t>th</a:t>
            </a:r>
            <a:r>
              <a:rPr lang="en-GB" dirty="0">
                <a:solidFill>
                  <a:srgbClr val="0070C0"/>
                </a:solidFill>
              </a:rPr>
              <a:t>), Hilary Moon &amp; Harriet Fairhurst.</a:t>
            </a:r>
          </a:p>
          <a:p>
            <a:r>
              <a:rPr lang="en-GB" dirty="0">
                <a:solidFill>
                  <a:srgbClr val="0070C0"/>
                </a:solidFill>
              </a:rPr>
              <a:t>Sept 2019 – Nationals, Lincoln.  Dressage – Cerys Richardson – 2</a:t>
            </a:r>
            <a:r>
              <a:rPr lang="en-GB" baseline="30000" dirty="0">
                <a:solidFill>
                  <a:srgbClr val="0070C0"/>
                </a:solidFill>
              </a:rPr>
              <a:t>nd</a:t>
            </a:r>
            <a:r>
              <a:rPr lang="en-GB" dirty="0">
                <a:solidFill>
                  <a:srgbClr val="0070C0"/>
                </a:solidFill>
              </a:rPr>
              <a:t> </a:t>
            </a:r>
            <a:r>
              <a:rPr lang="en-GB" dirty="0" err="1">
                <a:solidFill>
                  <a:srgbClr val="0070C0"/>
                </a:solidFill>
              </a:rPr>
              <a:t>Ind</a:t>
            </a:r>
            <a:r>
              <a:rPr lang="en-GB" dirty="0">
                <a:solidFill>
                  <a:srgbClr val="0070C0"/>
                </a:solidFill>
              </a:rPr>
              <a:t> Jnr Prelim + 8</a:t>
            </a:r>
            <a:r>
              <a:rPr lang="en-GB" baseline="30000" dirty="0">
                <a:solidFill>
                  <a:srgbClr val="0070C0"/>
                </a:solidFill>
              </a:rPr>
              <a:t>th</a:t>
            </a:r>
            <a:r>
              <a:rPr lang="en-GB" dirty="0">
                <a:solidFill>
                  <a:srgbClr val="0070C0"/>
                </a:solidFill>
              </a:rPr>
              <a:t> in Riding Test</a:t>
            </a:r>
          </a:p>
          <a:p>
            <a:r>
              <a:rPr lang="en-GB" dirty="0">
                <a:solidFill>
                  <a:srgbClr val="0070C0"/>
                </a:solidFill>
              </a:rPr>
              <a:t>Oct 2019 – London &amp; South East Dressage to Music.  Angela Peddle 1</a:t>
            </a:r>
            <a:r>
              <a:rPr lang="en-GB" baseline="30000" dirty="0">
                <a:solidFill>
                  <a:srgbClr val="0070C0"/>
                </a:solidFill>
              </a:rPr>
              <a:t>st</a:t>
            </a:r>
            <a:r>
              <a:rPr lang="en-GB" dirty="0">
                <a:solidFill>
                  <a:srgbClr val="0070C0"/>
                </a:solidFill>
              </a:rPr>
              <a:t> Nov and 4</a:t>
            </a:r>
            <a:r>
              <a:rPr lang="en-GB" baseline="30000" dirty="0">
                <a:solidFill>
                  <a:srgbClr val="0070C0"/>
                </a:solidFill>
              </a:rPr>
              <a:t>th</a:t>
            </a:r>
            <a:r>
              <a:rPr lang="en-GB" dirty="0">
                <a:solidFill>
                  <a:srgbClr val="0070C0"/>
                </a:solidFill>
              </a:rPr>
              <a:t> Elem.</a:t>
            </a:r>
          </a:p>
        </p:txBody>
      </p:sp>
      <p:pic>
        <p:nvPicPr>
          <p:cNvPr id="7" name="Picture 6">
            <a:extLst>
              <a:ext uri="{FF2B5EF4-FFF2-40B4-BE49-F238E27FC236}">
                <a16:creationId xmlns:a16="http://schemas.microsoft.com/office/drawing/2014/main" id="{34972C1C-C412-D140-8EF3-98E9CFB57519}"/>
              </a:ext>
            </a:extLst>
          </p:cNvPr>
          <p:cNvPicPr>
            <a:picLocks noChangeAspect="1"/>
          </p:cNvPicPr>
          <p:nvPr/>
        </p:nvPicPr>
        <p:blipFill>
          <a:blip r:embed="rId3"/>
          <a:stretch>
            <a:fillRect/>
          </a:stretch>
        </p:blipFill>
        <p:spPr>
          <a:xfrm rot="381154">
            <a:off x="8755854" y="4125333"/>
            <a:ext cx="2870200" cy="2030535"/>
          </a:xfrm>
          <a:prstGeom prst="rect">
            <a:avLst/>
          </a:prstGeom>
        </p:spPr>
      </p:pic>
      <p:pic>
        <p:nvPicPr>
          <p:cNvPr id="6" name="Picture 5">
            <a:extLst>
              <a:ext uri="{FF2B5EF4-FFF2-40B4-BE49-F238E27FC236}">
                <a16:creationId xmlns:a16="http://schemas.microsoft.com/office/drawing/2014/main" id="{C8DC4447-8D1D-AA4B-8E23-3461FEC52B79}"/>
              </a:ext>
            </a:extLst>
          </p:cNvPr>
          <p:cNvPicPr>
            <a:picLocks noChangeAspect="1"/>
          </p:cNvPicPr>
          <p:nvPr/>
        </p:nvPicPr>
        <p:blipFill>
          <a:blip r:embed="rId4"/>
          <a:stretch>
            <a:fillRect/>
          </a:stretch>
        </p:blipFill>
        <p:spPr>
          <a:xfrm rot="21308117">
            <a:off x="8904194" y="1071069"/>
            <a:ext cx="2710756" cy="2578354"/>
          </a:xfrm>
          <a:prstGeom prst="rect">
            <a:avLst/>
          </a:prstGeom>
        </p:spPr>
      </p:pic>
      <p:pic>
        <p:nvPicPr>
          <p:cNvPr id="5" name="Picture 4">
            <a:extLst>
              <a:ext uri="{FF2B5EF4-FFF2-40B4-BE49-F238E27FC236}">
                <a16:creationId xmlns:a16="http://schemas.microsoft.com/office/drawing/2014/main" id="{E2ECDC86-178B-9449-BD24-CD86F583AEA4}"/>
              </a:ext>
            </a:extLst>
          </p:cNvPr>
          <p:cNvPicPr>
            <a:picLocks noChangeAspect="1"/>
          </p:cNvPicPr>
          <p:nvPr/>
        </p:nvPicPr>
        <p:blipFill>
          <a:blip r:embed="rId5"/>
          <a:stretch>
            <a:fillRect/>
          </a:stretch>
        </p:blipFill>
        <p:spPr>
          <a:xfrm>
            <a:off x="5156200" y="4584700"/>
            <a:ext cx="3311468" cy="1888823"/>
          </a:xfrm>
          <a:prstGeom prst="rect">
            <a:avLst/>
          </a:prstGeom>
        </p:spPr>
      </p:pic>
    </p:spTree>
    <p:extLst>
      <p:ext uri="{BB962C8B-B14F-4D97-AF65-F5344CB8AC3E}">
        <p14:creationId xmlns:p14="http://schemas.microsoft.com/office/powerpoint/2010/main" val="183713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448826"/>
            <a:ext cx="9875520" cy="606251"/>
          </a:xfrm>
        </p:spPr>
        <p:txBody>
          <a:bodyPr>
            <a:normAutofit fontScale="90000"/>
          </a:bodyPr>
          <a:lstStyle/>
          <a:p>
            <a:r>
              <a:rPr lang="en-GB" dirty="0">
                <a:solidFill>
                  <a:srgbClr val="FF0000"/>
                </a:solidFill>
              </a:rPr>
              <a:t>Chairman’s Report – Other / Social</a:t>
            </a:r>
          </a:p>
        </p:txBody>
      </p:sp>
      <p:sp>
        <p:nvSpPr>
          <p:cNvPr id="3" name="Content Placeholder 2"/>
          <p:cNvSpPr>
            <a:spLocks noGrp="1"/>
          </p:cNvSpPr>
          <p:nvPr>
            <p:ph idx="1"/>
          </p:nvPr>
        </p:nvSpPr>
        <p:spPr>
          <a:xfrm>
            <a:off x="821453" y="1354463"/>
            <a:ext cx="7838162" cy="4799084"/>
          </a:xfrm>
        </p:spPr>
        <p:txBody>
          <a:bodyPr>
            <a:normAutofit fontScale="85000" lnSpcReduction="20000"/>
          </a:bodyPr>
          <a:lstStyle/>
          <a:p>
            <a:r>
              <a:rPr lang="en-GB" dirty="0">
                <a:solidFill>
                  <a:srgbClr val="0070C0"/>
                </a:solidFill>
              </a:rPr>
              <a:t>2 x Quiz Oct 2018 and 2019.  Both fun and very successful evenings - Many Thanks to Colin and Sarah Leggat as quizmasters.</a:t>
            </a:r>
          </a:p>
          <a:p>
            <a:r>
              <a:rPr lang="en-GB" dirty="0">
                <a:solidFill>
                  <a:srgbClr val="0070C0"/>
                </a:solidFill>
              </a:rPr>
              <a:t>Olympia Christmas Horse Show 2018 visit – Thanks to Sarah Hall for organising.</a:t>
            </a:r>
          </a:p>
          <a:p>
            <a:r>
              <a:rPr lang="en-GB" dirty="0">
                <a:solidFill>
                  <a:srgbClr val="0070C0"/>
                </a:solidFill>
              </a:rPr>
              <a:t>Police Horse visit (Lewisham and </a:t>
            </a:r>
            <a:r>
              <a:rPr lang="en-GB" dirty="0" err="1">
                <a:solidFill>
                  <a:srgbClr val="0070C0"/>
                </a:solidFill>
              </a:rPr>
              <a:t>Imber</a:t>
            </a:r>
            <a:r>
              <a:rPr lang="en-GB" dirty="0">
                <a:solidFill>
                  <a:srgbClr val="0070C0"/>
                </a:solidFill>
              </a:rPr>
              <a:t> court) Very popular and informative visits enjoyed by many members (with fab café lunch for about 28 of us at Lewisham!) - Many Thanks to Karen Newman for organising.</a:t>
            </a:r>
          </a:p>
          <a:p>
            <a:r>
              <a:rPr lang="en-GB" dirty="0">
                <a:solidFill>
                  <a:srgbClr val="0070C0"/>
                </a:solidFill>
              </a:rPr>
              <a:t>Pub Meal night enjoyed by many members at The Bell &amp; </a:t>
            </a:r>
            <a:r>
              <a:rPr lang="en-GB" dirty="0" err="1">
                <a:solidFill>
                  <a:srgbClr val="0070C0"/>
                </a:solidFill>
              </a:rPr>
              <a:t>Jorrocks</a:t>
            </a:r>
            <a:r>
              <a:rPr lang="en-GB" dirty="0">
                <a:solidFill>
                  <a:srgbClr val="0070C0"/>
                </a:solidFill>
              </a:rPr>
              <a:t> </a:t>
            </a:r>
            <a:r>
              <a:rPr lang="en-GB" dirty="0" err="1">
                <a:solidFill>
                  <a:srgbClr val="0070C0"/>
                </a:solidFill>
              </a:rPr>
              <a:t>Frittenden</a:t>
            </a:r>
            <a:r>
              <a:rPr lang="en-GB" dirty="0">
                <a:solidFill>
                  <a:srgbClr val="0070C0"/>
                </a:solidFill>
              </a:rPr>
              <a:t> – Thanks to Justin Byrd for organising.</a:t>
            </a:r>
          </a:p>
          <a:p>
            <a:r>
              <a:rPr lang="en-GB" dirty="0" err="1">
                <a:solidFill>
                  <a:srgbClr val="0070C0"/>
                </a:solidFill>
              </a:rPr>
              <a:t>Ingastone</a:t>
            </a:r>
            <a:r>
              <a:rPr lang="en-GB" dirty="0">
                <a:solidFill>
                  <a:srgbClr val="0070C0"/>
                </a:solidFill>
              </a:rPr>
              <a:t> Shopping Trip – Thanks to Jan Barlow for organising.</a:t>
            </a:r>
          </a:p>
          <a:p>
            <a:r>
              <a:rPr lang="en-GB" dirty="0">
                <a:solidFill>
                  <a:srgbClr val="0070C0"/>
                </a:solidFill>
              </a:rPr>
              <a:t>Peggy’s 90</a:t>
            </a:r>
            <a:r>
              <a:rPr lang="en-GB" baseline="30000" dirty="0">
                <a:solidFill>
                  <a:srgbClr val="0070C0"/>
                </a:solidFill>
              </a:rPr>
              <a:t>th</a:t>
            </a:r>
            <a:r>
              <a:rPr lang="en-GB" dirty="0">
                <a:solidFill>
                  <a:srgbClr val="0070C0"/>
                </a:solidFill>
              </a:rPr>
              <a:t> Afternoon Tea – with many ‘Faces from the past’ who very much enjoyed catching up – Thanks to Justin Byrd for organising.</a:t>
            </a:r>
          </a:p>
          <a:p>
            <a:r>
              <a:rPr lang="en-GB" dirty="0">
                <a:solidFill>
                  <a:srgbClr val="0070C0"/>
                </a:solidFill>
              </a:rPr>
              <a:t>Ride for Life.  Slightly less riders this year, but still well attended with very positive feedback from those who came, plus another fantastic amount raised for Cancer Research!  Many Thanks to all the helpers at this event and all the landowners and especially to Karen Newman – Well done all.</a:t>
            </a:r>
          </a:p>
        </p:txBody>
      </p:sp>
      <p:pic>
        <p:nvPicPr>
          <p:cNvPr id="5" name="Picture 4">
            <a:extLst>
              <a:ext uri="{FF2B5EF4-FFF2-40B4-BE49-F238E27FC236}">
                <a16:creationId xmlns:a16="http://schemas.microsoft.com/office/drawing/2014/main" id="{2C80631B-823A-674C-AEF2-39F8529092D3}"/>
              </a:ext>
            </a:extLst>
          </p:cNvPr>
          <p:cNvPicPr>
            <a:picLocks noChangeAspect="1"/>
          </p:cNvPicPr>
          <p:nvPr/>
        </p:nvPicPr>
        <p:blipFill>
          <a:blip r:embed="rId3"/>
          <a:stretch>
            <a:fillRect/>
          </a:stretch>
        </p:blipFill>
        <p:spPr>
          <a:xfrm rot="365181">
            <a:off x="9120646" y="736605"/>
            <a:ext cx="2542782" cy="2766268"/>
          </a:xfrm>
          <a:prstGeom prst="rect">
            <a:avLst/>
          </a:prstGeom>
        </p:spPr>
      </p:pic>
      <p:pic>
        <p:nvPicPr>
          <p:cNvPr id="7" name="Picture 6">
            <a:extLst>
              <a:ext uri="{FF2B5EF4-FFF2-40B4-BE49-F238E27FC236}">
                <a16:creationId xmlns:a16="http://schemas.microsoft.com/office/drawing/2014/main" id="{88BB9581-9D54-B149-BA49-760E3C7A6B7A}"/>
              </a:ext>
            </a:extLst>
          </p:cNvPr>
          <p:cNvPicPr>
            <a:picLocks noChangeAspect="1"/>
          </p:cNvPicPr>
          <p:nvPr/>
        </p:nvPicPr>
        <p:blipFill>
          <a:blip r:embed="rId4"/>
          <a:stretch>
            <a:fillRect/>
          </a:stretch>
        </p:blipFill>
        <p:spPr>
          <a:xfrm rot="21264605">
            <a:off x="9340052" y="3311229"/>
            <a:ext cx="2319923" cy="3048074"/>
          </a:xfrm>
          <a:prstGeom prst="rect">
            <a:avLst/>
          </a:prstGeom>
        </p:spPr>
      </p:pic>
    </p:spTree>
    <p:extLst>
      <p:ext uri="{BB962C8B-B14F-4D97-AF65-F5344CB8AC3E}">
        <p14:creationId xmlns:p14="http://schemas.microsoft.com/office/powerpoint/2010/main" val="389374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29214"/>
            <a:ext cx="9875520" cy="726831"/>
          </a:xfrm>
        </p:spPr>
        <p:txBody>
          <a:bodyPr/>
          <a:lstStyle/>
          <a:p>
            <a:r>
              <a:rPr lang="en-GB" dirty="0">
                <a:solidFill>
                  <a:srgbClr val="FF0000"/>
                </a:solidFill>
              </a:rPr>
              <a:t>Chairman’s Report – Future Events </a:t>
            </a:r>
          </a:p>
        </p:txBody>
      </p:sp>
      <p:sp>
        <p:nvSpPr>
          <p:cNvPr id="4" name="Content Placeholder 3"/>
          <p:cNvSpPr>
            <a:spLocks noGrp="1"/>
          </p:cNvSpPr>
          <p:nvPr>
            <p:ph idx="1"/>
          </p:nvPr>
        </p:nvSpPr>
        <p:spPr>
          <a:xfrm>
            <a:off x="1143000" y="1504739"/>
            <a:ext cx="9872871" cy="5016641"/>
          </a:xfrm>
        </p:spPr>
        <p:txBody>
          <a:bodyPr>
            <a:normAutofit fontScale="92500" lnSpcReduction="20000"/>
          </a:bodyPr>
          <a:lstStyle/>
          <a:p>
            <a:r>
              <a:rPr lang="en-GB" dirty="0">
                <a:solidFill>
                  <a:srgbClr val="0070C0"/>
                </a:solidFill>
              </a:rPr>
              <a:t>Clinics – we have Bridgette Draper-Jones flatwork clinics started for the Autumn, plus also David Rumsey.  Emma Butler clinics are continuing and proving very popular for our “</a:t>
            </a:r>
            <a:r>
              <a:rPr lang="en-GB" dirty="0" err="1">
                <a:solidFill>
                  <a:srgbClr val="0070C0"/>
                </a:solidFill>
              </a:rPr>
              <a:t>Bravehearts</a:t>
            </a:r>
            <a:r>
              <a:rPr lang="en-GB" dirty="0">
                <a:solidFill>
                  <a:srgbClr val="0070C0"/>
                </a:solidFill>
              </a:rPr>
              <a:t>” initiative – thanks to Jan Barlow and Jo Holliday for these</a:t>
            </a:r>
            <a:r>
              <a:rPr lang="en-GB" dirty="0" smtClean="0">
                <a:solidFill>
                  <a:srgbClr val="0070C0"/>
                </a:solidFill>
              </a:rPr>
              <a:t>.</a:t>
            </a:r>
          </a:p>
          <a:p>
            <a:endParaRPr lang="en-GB" sz="1200" dirty="0">
              <a:solidFill>
                <a:srgbClr val="0070C0"/>
              </a:solidFill>
            </a:endParaRPr>
          </a:p>
          <a:p>
            <a:r>
              <a:rPr lang="en-GB" dirty="0">
                <a:solidFill>
                  <a:srgbClr val="0070C0"/>
                </a:solidFill>
              </a:rPr>
              <a:t>Teams – the 2020 Arena Eventing qualifier has already taken place – more successful than the previous year with a Team 1</a:t>
            </a:r>
            <a:r>
              <a:rPr lang="en-GB" baseline="30000" dirty="0">
                <a:solidFill>
                  <a:srgbClr val="0070C0"/>
                </a:solidFill>
              </a:rPr>
              <a:t>st</a:t>
            </a:r>
            <a:r>
              <a:rPr lang="en-GB" dirty="0">
                <a:solidFill>
                  <a:srgbClr val="0070C0"/>
                </a:solidFill>
              </a:rPr>
              <a:t> and 4</a:t>
            </a:r>
            <a:r>
              <a:rPr lang="en-GB" baseline="30000" dirty="0">
                <a:solidFill>
                  <a:srgbClr val="0070C0"/>
                </a:solidFill>
              </a:rPr>
              <a:t>th</a:t>
            </a:r>
            <a:r>
              <a:rPr lang="en-GB" dirty="0">
                <a:solidFill>
                  <a:srgbClr val="0070C0"/>
                </a:solidFill>
              </a:rPr>
              <a:t>!  Winter Area SJ, Nov and </a:t>
            </a:r>
            <a:r>
              <a:rPr lang="en-GB" dirty="0" err="1">
                <a:solidFill>
                  <a:srgbClr val="0070C0"/>
                </a:solidFill>
              </a:rPr>
              <a:t>Int</a:t>
            </a:r>
            <a:r>
              <a:rPr lang="en-GB" dirty="0">
                <a:solidFill>
                  <a:srgbClr val="0070C0"/>
                </a:solidFill>
              </a:rPr>
              <a:t> Dressage are all due in the next few weeks – good luck to all those competing. </a:t>
            </a:r>
            <a:endParaRPr lang="en-GB" dirty="0" smtClean="0">
              <a:solidFill>
                <a:srgbClr val="0070C0"/>
              </a:solidFill>
            </a:endParaRPr>
          </a:p>
          <a:p>
            <a:endParaRPr lang="en-GB" sz="1200" dirty="0">
              <a:solidFill>
                <a:srgbClr val="0070C0"/>
              </a:solidFill>
            </a:endParaRPr>
          </a:p>
          <a:p>
            <a:r>
              <a:rPr lang="en-GB" dirty="0">
                <a:solidFill>
                  <a:srgbClr val="0070C0"/>
                </a:solidFill>
              </a:rPr>
              <a:t>Social – we have a trip to Moorcroft Racehorse Centre scheduled – thanks to Kate Connell for organising.  Also we have a Christmas Meal organised – so remember to book for this too – thanks to Justin Byrd for organising.</a:t>
            </a:r>
          </a:p>
          <a:p>
            <a:endParaRPr lang="en-GB" sz="1200" dirty="0" smtClean="0">
              <a:solidFill>
                <a:srgbClr val="0070C0"/>
              </a:solidFill>
            </a:endParaRPr>
          </a:p>
          <a:p>
            <a:r>
              <a:rPr lang="en-GB" dirty="0" smtClean="0">
                <a:solidFill>
                  <a:srgbClr val="0070C0"/>
                </a:solidFill>
              </a:rPr>
              <a:t>Many </a:t>
            </a:r>
            <a:r>
              <a:rPr lang="en-GB" dirty="0">
                <a:solidFill>
                  <a:srgbClr val="0070C0"/>
                </a:solidFill>
              </a:rPr>
              <a:t>thanks to our organisers, trainers and landowners who have supported us and to the exceedingly hard working committee.  Everyone works really hard to offer lots of varied events to members (we are all volunteers with families, jobs and horses to fit in – so please help by responding and paying swiftly, sticking to commitments and updating organisers as swiftly as your can when needed).  To all our helpers/volunteers – thanks for those who come forward to help early,  we can’t do these things without you!</a:t>
            </a:r>
          </a:p>
          <a:p>
            <a:endParaRPr lang="en-GB" dirty="0"/>
          </a:p>
        </p:txBody>
      </p:sp>
    </p:spTree>
    <p:extLst>
      <p:ext uri="{BB962C8B-B14F-4D97-AF65-F5344CB8AC3E}">
        <p14:creationId xmlns:p14="http://schemas.microsoft.com/office/powerpoint/2010/main" val="3983921369"/>
      </p:ext>
    </p:extLst>
  </p:cSld>
  <p:clrMapOvr>
    <a:masterClrMapping/>
  </p:clrMapOvr>
</p:sld>
</file>

<file path=ppt/theme/theme1.xml><?xml version="1.0" encoding="utf-8"?>
<a:theme xmlns:a="http://schemas.openxmlformats.org/drawingml/2006/main" name="Basis">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20426</TotalTime>
  <Words>1512</Words>
  <Application>Microsoft Office PowerPoint</Application>
  <PresentationFormat>Widescreen</PresentationFormat>
  <Paragraphs>249</Paragraphs>
  <Slides>15</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Calibri</vt:lpstr>
      <vt:lpstr>Corbel</vt:lpstr>
      <vt:lpstr>Basis</vt:lpstr>
      <vt:lpstr>M&amp;D.R.C.  AGM</vt:lpstr>
      <vt:lpstr>Agenda</vt:lpstr>
      <vt:lpstr>Chairman’s Report - Clinics</vt:lpstr>
      <vt:lpstr>Chairman’s Report - Clinics</vt:lpstr>
      <vt:lpstr>Chairman’s Report - Competitions</vt:lpstr>
      <vt:lpstr>Chairman’s Report – Area Competitions</vt:lpstr>
      <vt:lpstr>Chairman’s Report – Championships</vt:lpstr>
      <vt:lpstr>Chairman’s Report – Other / Social</vt:lpstr>
      <vt:lpstr>Chairman’s Report – Future Events </vt:lpstr>
      <vt:lpstr>Treasurer’s Report – Participation (%)</vt:lpstr>
      <vt:lpstr>Treasurer’s Report – Refunds &amp; Fees (£)</vt:lpstr>
      <vt:lpstr>Treasurer’s Report Income v Expenditure (£)</vt:lpstr>
      <vt:lpstr>Election of Officers and Committee</vt:lpstr>
      <vt:lpstr>Closing Remarks &amp; AOB</vt:lpstr>
      <vt:lpstr>PowerPoint Presentation</vt:lpstr>
    </vt:vector>
  </TitlesOfParts>
  <Company>Fujitsu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M&amp;DRC  AGM</dc:title>
  <dc:creator>Byrd Justin</dc:creator>
  <cp:lastModifiedBy>Justin Byrd</cp:lastModifiedBy>
  <cp:revision>90</cp:revision>
  <cp:lastPrinted>2018-11-12T11:26:50Z</cp:lastPrinted>
  <dcterms:created xsi:type="dcterms:W3CDTF">2018-11-08T20:20:19Z</dcterms:created>
  <dcterms:modified xsi:type="dcterms:W3CDTF">2019-11-21T17:33:14Z</dcterms:modified>
</cp:coreProperties>
</file>